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513" r:id="rId2"/>
    <p:sldId id="518" r:id="rId3"/>
    <p:sldId id="528" r:id="rId4"/>
    <p:sldId id="527" r:id="rId5"/>
    <p:sldId id="517" r:id="rId6"/>
    <p:sldId id="523" r:id="rId7"/>
    <p:sldId id="524" r:id="rId8"/>
    <p:sldId id="520" r:id="rId9"/>
    <p:sldId id="529" r:id="rId10"/>
  </p:sldIdLst>
  <p:sldSz cx="9144000" cy="5143500" type="screen16x9"/>
  <p:notesSz cx="6797675" cy="9926638"/>
  <p:defaultTextStyle>
    <a:defPPr lvl="0">
      <a:defRPr lang="en-US"/>
    </a:defPPr>
    <a:lvl1pPr marL="0" lvl="0" algn="l" defTabSz="2915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91506" lvl="1" algn="l" defTabSz="2915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83013" lvl="2" algn="l" defTabSz="2915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74518" lvl="3" algn="l" defTabSz="2915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66024" lvl="4" algn="l" defTabSz="2915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57530" lvl="5" algn="l" defTabSz="2915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49037" lvl="6" algn="l" defTabSz="2915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40542" lvl="7" algn="l" defTabSz="2915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32050" lvl="8" algn="l" defTabSz="29150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829C85-FD90-41CA-9984-384A166B8E2D}">
          <p14:sldIdLst>
            <p14:sldId id="513"/>
            <p14:sldId id="518"/>
            <p14:sldId id="528"/>
            <p14:sldId id="527"/>
            <p14:sldId id="517"/>
            <p14:sldId id="523"/>
            <p14:sldId id="524"/>
            <p14:sldId id="520"/>
            <p14:sldId id="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4">
          <p15:clr>
            <a:srgbClr val="000000"/>
          </p15:clr>
        </p15:guide>
        <p15:guide id="2" pos="4032">
          <p15:clr>
            <a:srgbClr val="000000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й Казаченко" initials="Е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0"/>
    <a:srgbClr val="6DD6E7"/>
    <a:srgbClr val="01209D"/>
    <a:srgbClr val="000000"/>
    <a:srgbClr val="CCCCCC"/>
    <a:srgbClr val="75E7A4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713" autoAdjust="0"/>
  </p:normalViewPr>
  <p:slideViewPr>
    <p:cSldViewPr snapToGrid="0">
      <p:cViewPr varScale="1">
        <p:scale>
          <a:sx n="147" d="100"/>
          <a:sy n="147" d="100"/>
        </p:scale>
        <p:origin x="600" y="120"/>
      </p:cViewPr>
      <p:guideLst>
        <p:guide orient="horz" pos="3024"/>
        <p:guide pos="4032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9"/>
            <a:ext cx="2945660" cy="498055"/>
          </a:xfrm>
          <a:prstGeom prst="rect">
            <a:avLst/>
          </a:prstGeom>
        </p:spPr>
        <p:txBody>
          <a:bodyPr vert="horz" lIns="91332" tIns="45665" rIns="91332" bIns="45665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0" y="9"/>
            <a:ext cx="2945660" cy="498055"/>
          </a:xfrm>
          <a:prstGeom prst="rect">
            <a:avLst/>
          </a:prstGeom>
        </p:spPr>
        <p:txBody>
          <a:bodyPr vert="horz" lIns="91332" tIns="45665" rIns="91332" bIns="45665" rtlCol="0"/>
          <a:lstStyle>
            <a:lvl1pPr algn="r">
              <a:defRPr sz="1100"/>
            </a:lvl1pPr>
          </a:lstStyle>
          <a:p>
            <a:fld id="{CFB7FEED-C190-4810-913F-7438EE41104D}" type="datetimeFigureOut">
              <a:rPr lang="en-GB" smtClean="0"/>
              <a:pPr/>
              <a:t>05/07/2023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2" tIns="45665" rIns="91332" bIns="4566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77203"/>
            <a:ext cx="5438139" cy="3908614"/>
          </a:xfrm>
          <a:prstGeom prst="rect">
            <a:avLst/>
          </a:prstGeom>
        </p:spPr>
        <p:txBody>
          <a:bodyPr vert="horz" lIns="91332" tIns="45665" rIns="91332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28586"/>
            <a:ext cx="2945660" cy="498055"/>
          </a:xfrm>
          <a:prstGeom prst="rect">
            <a:avLst/>
          </a:prstGeom>
        </p:spPr>
        <p:txBody>
          <a:bodyPr vert="horz" lIns="91332" tIns="45665" rIns="91332" bIns="45665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0" y="9428586"/>
            <a:ext cx="2945660" cy="498055"/>
          </a:xfrm>
          <a:prstGeom prst="rect">
            <a:avLst/>
          </a:prstGeom>
        </p:spPr>
        <p:txBody>
          <a:bodyPr vert="horz" lIns="91332" tIns="45665" rIns="91332" bIns="45665" rtlCol="0" anchor="b"/>
          <a:lstStyle>
            <a:lvl1pPr algn="r">
              <a:defRPr sz="1100"/>
            </a:lvl1pPr>
          </a:lstStyle>
          <a:p>
            <a:fld id="{CAFDC95A-E73C-4092-8ABF-AE007264C1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69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09" algn="l" defTabSz="816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16" algn="l" defTabSz="816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325" algn="l" defTabSz="816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434" algn="l" defTabSz="816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542" algn="l" defTabSz="816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651" algn="l" defTabSz="816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759" algn="l" defTabSz="816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868" algn="l" defTabSz="816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DC95A-E73C-4092-8ABF-AE007264C1A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4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1.emf"/><Relationship Id="rId4" Type="http://schemas.openxmlformats.org/officeDocument/2006/relationships/tags" Target="../tags/tag27.xml"/><Relationship Id="rId9" Type="http://schemas.openxmlformats.org/officeDocument/2006/relationships/oleObject" Target="../embeddings/oleObject1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0.xml"/><Relationship Id="rId7" Type="http://schemas.openxmlformats.org/officeDocument/2006/relationships/oleObject" Target="../embeddings/oleObject18.bin"/><Relationship Id="rId2" Type="http://schemas.openxmlformats.org/officeDocument/2006/relationships/tags" Target="../tags/tag39.xml"/><Relationship Id="rId1" Type="http://schemas.openxmlformats.org/officeDocument/2006/relationships/vmlDrawing" Target="../drawings/vmlDrawing1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936"/>
          <a:stretch/>
        </p:blipFill>
        <p:spPr>
          <a:xfrm>
            <a:off x="223736" y="1126714"/>
            <a:ext cx="8792308" cy="3107069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308151" y="1126716"/>
            <a:ext cx="6026257" cy="2116414"/>
          </a:xfrm>
          <a:prstGeom prst="rect">
            <a:avLst/>
          </a:prstGeom>
          <a:gradFill flip="none" rotWithShape="1"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/>
            <a:endParaRPr lang="ru-RU" sz="1500" b="0" i="0" dirty="0">
              <a:latin typeface="Helvetic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151" y="1126719"/>
            <a:ext cx="6026257" cy="1411699"/>
          </a:xfrm>
        </p:spPr>
        <p:txBody>
          <a:bodyPr bIns="149196" anchor="b">
            <a:normAutofit/>
          </a:bodyPr>
          <a:lstStyle>
            <a:lvl1pPr marL="366260" indent="0" algn="l">
              <a:defRPr sz="1500" b="1" spc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042" y="1369220"/>
            <a:ext cx="8543925" cy="3263503"/>
          </a:xfrm>
          <a:prstGeom prst="rect">
            <a:avLst/>
          </a:prstGeom>
        </p:spPr>
        <p:txBody>
          <a:bodyPr vert="horz" lIns="58301" tIns="29151" rIns="58301" bIns="29151" rtlCol="0">
            <a:normAutofit/>
          </a:bodyPr>
          <a:lstStyle>
            <a:lvl1pPr marL="204054" indent="-204054" algn="l" defTabSz="816216" rtl="0" eaLnBrk="1" latinLnBrk="0" hangingPunct="1">
              <a:lnSpc>
                <a:spcPct val="90000"/>
              </a:lnSpc>
              <a:spcBef>
                <a:spcPts val="893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12163" indent="-204054" algn="l" defTabSz="816216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020272" indent="-204054" algn="l" defTabSz="816216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428380" indent="-204054" algn="l" defTabSz="816216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1836488" indent="-204054" algn="l" defTabSz="816216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244597" indent="-204054" algn="l" defTabSz="816216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706" indent="-204054" algn="l" defTabSz="816216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815" indent="-204054" algn="l" defTabSz="816216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922" indent="-204054" algn="l" defTabSz="816216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4767266"/>
            <a:ext cx="222885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defPPr lvl="0">
              <a:defRPr lang="en-US"/>
            </a:defPPr>
            <a:lvl1pPr marL="0" lvl="0" algn="l" defTabSz="408109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08109" lvl="1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216" lvl="2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325" lvl="3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34" lvl="4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542" lvl="5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651" lvl="6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759" lvl="7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868" lvl="8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7" y="4767266"/>
            <a:ext cx="3343275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defPPr lvl="0">
              <a:defRPr lang="en-US"/>
            </a:defPPr>
            <a:lvl1pPr marL="0" lvl="0" algn="ctr" defTabSz="408109" rtl="0" eaLnBrk="1" latinLnBrk="0" hangingPunct="1">
              <a:defRPr sz="1100" b="0" i="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08109" lvl="1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216" lvl="2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325" lvl="3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34" lvl="4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542" lvl="5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651" lvl="6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759" lvl="7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868" lvl="8" algn="l" defTabSz="40810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54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F28EEC7D-D475-4436-A848-458D9259D3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1146466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="" xmlns:a16="http://schemas.microsoft.com/office/drawing/2014/main" id="{26941386-0E4E-42FB-9572-A33F262B55C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900"/>
            </a:lvl1pPr>
            <a:lvl2pPr marL="408109" indent="0">
              <a:buNone/>
              <a:defRPr sz="2500"/>
            </a:lvl2pPr>
            <a:lvl3pPr marL="816216" indent="0">
              <a:buNone/>
              <a:defRPr sz="2100"/>
            </a:lvl3pPr>
            <a:lvl4pPr marL="1224325" indent="0">
              <a:buNone/>
              <a:defRPr sz="1800"/>
            </a:lvl4pPr>
            <a:lvl5pPr marL="1632434" indent="0">
              <a:buNone/>
              <a:defRPr sz="1800"/>
            </a:lvl5pPr>
            <a:lvl6pPr marL="2040542" indent="0">
              <a:buNone/>
              <a:defRPr sz="1800"/>
            </a:lvl6pPr>
            <a:lvl7pPr marL="2448651" indent="0">
              <a:buNone/>
              <a:defRPr sz="1800"/>
            </a:lvl7pPr>
            <a:lvl8pPr marL="2856759" indent="0">
              <a:buNone/>
              <a:defRPr sz="1800"/>
            </a:lvl8pPr>
            <a:lvl9pPr marL="3264868" indent="0">
              <a:buNone/>
              <a:defRPr sz="1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109" indent="0">
              <a:buNone/>
              <a:defRPr sz="1200"/>
            </a:lvl2pPr>
            <a:lvl3pPr marL="816216" indent="0">
              <a:buNone/>
              <a:defRPr sz="1100"/>
            </a:lvl3pPr>
            <a:lvl4pPr marL="1224325" indent="0">
              <a:buNone/>
              <a:defRPr sz="900"/>
            </a:lvl4pPr>
            <a:lvl5pPr marL="1632434" indent="0">
              <a:buNone/>
              <a:defRPr sz="900"/>
            </a:lvl5pPr>
            <a:lvl6pPr marL="2040542" indent="0">
              <a:buNone/>
              <a:defRPr sz="900"/>
            </a:lvl6pPr>
            <a:lvl7pPr marL="2448651" indent="0">
              <a:buNone/>
              <a:defRPr sz="900"/>
            </a:lvl7pPr>
            <a:lvl8pPr marL="2856759" indent="0">
              <a:buNone/>
              <a:defRPr sz="900"/>
            </a:lvl8pPr>
            <a:lvl9pPr marL="3264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9691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35E1A7AD-2527-475A-82C1-DED1ABE384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3043873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C42423BC-D307-4C37-9D14-3ED8188815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1738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137438DA-B1E4-46FA-938E-06317D45C7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0835499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12D6017F-FCDB-4FCB-B147-4DE959DEBED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273844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81008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5023156"/>
              </p:ext>
            </p:extLst>
          </p:nvPr>
        </p:nvGraphicFramePr>
        <p:xfrm>
          <a:off x="1588" y="1193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193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5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5ED412-4015-46DD-AF45-6BEA5BF3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248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6981636"/>
              </p:ext>
            </p:extLst>
          </p:nvPr>
        </p:nvGraphicFramePr>
        <p:xfrm>
          <a:off x="1588" y="1193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193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062" y="202850"/>
            <a:ext cx="8483878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dirty="0"/>
              <a:t>Введи наименование отрасли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69561B3-FAB2-4007-AA76-CB3C394BF358}"/>
              </a:ext>
            </a:extLst>
          </p:cNvPr>
          <p:cNvSpPr/>
          <p:nvPr userDrawn="1"/>
        </p:nvSpPr>
        <p:spPr>
          <a:xfrm>
            <a:off x="330061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/>
            <a:endParaRPr lang="en-GB" sz="220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A4D07B5-566E-4515-A5A8-F79198E694C5}"/>
              </a:ext>
            </a:extLst>
          </p:cNvPr>
          <p:cNvSpPr/>
          <p:nvPr userDrawn="1"/>
        </p:nvSpPr>
        <p:spPr>
          <a:xfrm>
            <a:off x="2462019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/>
            <a:endParaRPr lang="en-GB" sz="2200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BD7A9EE-EB0D-41F0-BCC1-E88FB072D8BE}"/>
              </a:ext>
            </a:extLst>
          </p:cNvPr>
          <p:cNvSpPr/>
          <p:nvPr userDrawn="1"/>
        </p:nvSpPr>
        <p:spPr>
          <a:xfrm>
            <a:off x="4593979" y="1007535"/>
            <a:ext cx="2088000" cy="3291576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/>
            <a:endParaRPr lang="en-GB" sz="2200" dirty="0"/>
          </a:p>
        </p:txBody>
      </p:sp>
      <p:sp>
        <p:nvSpPr>
          <p:cNvPr id="14" name="Flowchart: Off-page Connector 13">
            <a:extLst>
              <a:ext uri="{FF2B5EF4-FFF2-40B4-BE49-F238E27FC236}">
                <a16:creationId xmlns="" xmlns:a16="http://schemas.microsoft.com/office/drawing/2014/main" id="{28D66816-F49F-420A-80B8-A5B5C3BEE0E3}"/>
              </a:ext>
            </a:extLst>
          </p:cNvPr>
          <p:cNvSpPr/>
          <p:nvPr userDrawn="1"/>
        </p:nvSpPr>
        <p:spPr>
          <a:xfrm>
            <a:off x="2462020" y="799762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marL="0" marR="0" lvl="0" indent="0" algn="ctr" defTabSz="816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/>
              <a:t>Заделы региона</a:t>
            </a:r>
            <a:endParaRPr lang="en-GB" sz="1000" b="1" dirty="0"/>
          </a:p>
        </p:txBody>
      </p:sp>
      <p:sp>
        <p:nvSpPr>
          <p:cNvPr id="15" name="Flowchart: Off-page Connector 14">
            <a:extLst>
              <a:ext uri="{FF2B5EF4-FFF2-40B4-BE49-F238E27FC236}">
                <a16:creationId xmlns="" xmlns:a16="http://schemas.microsoft.com/office/drawing/2014/main" id="{E07FA0D0-FDD0-4377-9DB0-F3CBAE70D70D}"/>
              </a:ext>
            </a:extLst>
          </p:cNvPr>
          <p:cNvSpPr/>
          <p:nvPr userDrawn="1"/>
        </p:nvSpPr>
        <p:spPr>
          <a:xfrm>
            <a:off x="4593979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marL="0" marR="0" lvl="0" indent="0" algn="ctr" defTabSz="816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/>
              <a:t>Тренды отрасли</a:t>
            </a:r>
            <a:endParaRPr lang="en-GB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07C60D1-80B4-41DB-AA21-2CE360D541FC}"/>
              </a:ext>
            </a:extLst>
          </p:cNvPr>
          <p:cNvSpPr txBox="1"/>
          <p:nvPr userDrawn="1"/>
        </p:nvSpPr>
        <p:spPr>
          <a:xfrm>
            <a:off x="330061" y="1111679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1.1. Ключевые показатели: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D9BDAA5-0D55-4965-BE80-611BCDD35943}"/>
              </a:ext>
            </a:extLst>
          </p:cNvPr>
          <p:cNvSpPr txBox="1"/>
          <p:nvPr userDrawn="1"/>
        </p:nvSpPr>
        <p:spPr>
          <a:xfrm>
            <a:off x="330061" y="2773661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1.2. Связанные отрасли: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730E44A-F6BB-417D-9524-7882D765A5A3}"/>
              </a:ext>
            </a:extLst>
          </p:cNvPr>
          <p:cNvSpPr txBox="1"/>
          <p:nvPr userDrawn="1"/>
        </p:nvSpPr>
        <p:spPr>
          <a:xfrm>
            <a:off x="2462019" y="1111678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2.1. Топ</a:t>
            </a:r>
            <a:r>
              <a:rPr lang="en-US" sz="900" b="1" dirty="0">
                <a:solidFill>
                  <a:schemeClr val="bg1"/>
                </a:solidFill>
              </a:rPr>
              <a:t>-5 </a:t>
            </a:r>
            <a:r>
              <a:rPr lang="ru-RU" sz="900" b="1" dirty="0">
                <a:solidFill>
                  <a:schemeClr val="bg1"/>
                </a:solidFill>
              </a:rPr>
              <a:t>орг-ий </a:t>
            </a:r>
            <a:r>
              <a:rPr lang="en-GB" sz="900" b="1" dirty="0">
                <a:solidFill>
                  <a:schemeClr val="bg1"/>
                </a:solidFill>
              </a:rPr>
              <a:t>(&gt;50 </a:t>
            </a:r>
            <a:r>
              <a:rPr lang="ru-RU" sz="900" b="1" dirty="0">
                <a:solidFill>
                  <a:schemeClr val="bg1"/>
                </a:solidFill>
              </a:rPr>
              <a:t>млн р.):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129677F-9541-4B58-A994-7789B4A2D903}"/>
              </a:ext>
            </a:extLst>
          </p:cNvPr>
          <p:cNvSpPr txBox="1"/>
          <p:nvPr userDrawn="1"/>
        </p:nvSpPr>
        <p:spPr>
          <a:xfrm>
            <a:off x="2462019" y="2060610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2.2 Ключевые продукты: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93A38C1-819E-442D-A981-F92095CDDB04}"/>
              </a:ext>
            </a:extLst>
          </p:cNvPr>
          <p:cNvSpPr/>
          <p:nvPr userDrawn="1"/>
        </p:nvSpPr>
        <p:spPr>
          <a:xfrm>
            <a:off x="6725938" y="1007535"/>
            <a:ext cx="2088000" cy="3291576"/>
          </a:xfrm>
          <a:prstGeom prst="rect">
            <a:avLst/>
          </a:prstGeom>
          <a:solidFill>
            <a:srgbClr val="DEDE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/>
            <a:endParaRPr lang="en-GB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B43D717-5750-4A50-B80D-EB8ED5949210}"/>
              </a:ext>
            </a:extLst>
          </p:cNvPr>
          <p:cNvSpPr txBox="1"/>
          <p:nvPr userDrawn="1"/>
        </p:nvSpPr>
        <p:spPr>
          <a:xfrm>
            <a:off x="2462019" y="2773660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</a:rPr>
              <a:t>2.3. Ресурсы: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16" name="Flowchart: Off-page Connector 15">
            <a:extLst>
              <a:ext uri="{FF2B5EF4-FFF2-40B4-BE49-F238E27FC236}">
                <a16:creationId xmlns="" xmlns:a16="http://schemas.microsoft.com/office/drawing/2014/main" id="{2CE9C76C-303A-4ECD-AB51-5A64A2D19385}"/>
              </a:ext>
            </a:extLst>
          </p:cNvPr>
          <p:cNvSpPr/>
          <p:nvPr userDrawn="1"/>
        </p:nvSpPr>
        <p:spPr>
          <a:xfrm>
            <a:off x="6725938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672" tIns="29151" rIns="0" bIns="29151" rtlCol="0" anchor="ctr"/>
          <a:lstStyle/>
          <a:p>
            <a:pPr marL="0" marR="0" lvl="0" indent="0" algn="ctr" defTabSz="816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/>
              <a:t>Возможности локализации</a:t>
            </a:r>
            <a:endParaRPr lang="en-GB" sz="1000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1F8E3F3-6914-4270-A0AD-5B44F5087B00}"/>
              </a:ext>
            </a:extLst>
          </p:cNvPr>
          <p:cNvSpPr txBox="1"/>
          <p:nvPr userDrawn="1"/>
        </p:nvSpPr>
        <p:spPr>
          <a:xfrm>
            <a:off x="4593979" y="1111678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3.1. Мировые тренды: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A82D6EF-2EED-4E6B-9790-BCCC79355A2C}"/>
              </a:ext>
            </a:extLst>
          </p:cNvPr>
          <p:cNvSpPr txBox="1"/>
          <p:nvPr userDrawn="1"/>
        </p:nvSpPr>
        <p:spPr>
          <a:xfrm>
            <a:off x="4610960" y="1267549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lvl="0"/>
            <a:r>
              <a:rPr lang="ru-RU" sz="900" dirty="0"/>
              <a:t>Новые продукты:</a:t>
            </a:r>
            <a:endParaRPr lang="en-GB" sz="9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0FD6F12-9AEB-4391-8B05-E135DF74E141}"/>
              </a:ext>
            </a:extLst>
          </p:cNvPr>
          <p:cNvSpPr txBox="1"/>
          <p:nvPr userDrawn="1"/>
        </p:nvSpPr>
        <p:spPr>
          <a:xfrm>
            <a:off x="4593979" y="2773661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3.2. Российские тренды: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C0BB5A7-D2F0-4F40-9674-C0964C6B2F38}"/>
              </a:ext>
            </a:extLst>
          </p:cNvPr>
          <p:cNvSpPr txBox="1"/>
          <p:nvPr userDrawn="1"/>
        </p:nvSpPr>
        <p:spPr>
          <a:xfrm>
            <a:off x="340221" y="126755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lvl="0"/>
            <a:r>
              <a:rPr lang="ru-RU" sz="900" dirty="0"/>
              <a:t>Производство</a:t>
            </a:r>
            <a:r>
              <a:rPr lang="en-US" sz="900" dirty="0"/>
              <a:t> (2017)</a:t>
            </a:r>
            <a:r>
              <a:rPr lang="ru-RU" sz="900" dirty="0"/>
              <a:t>, млрд руб.</a:t>
            </a:r>
            <a:endParaRPr lang="en-GB" sz="900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9A42B93-B43E-4E6C-9BCB-19E1E4AC32F9}"/>
              </a:ext>
            </a:extLst>
          </p:cNvPr>
          <p:cNvSpPr txBox="1"/>
          <p:nvPr userDrawn="1"/>
        </p:nvSpPr>
        <p:spPr>
          <a:xfrm>
            <a:off x="340221" y="2060611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Рабочие места</a:t>
            </a:r>
            <a:r>
              <a:rPr lang="en-US" sz="900" dirty="0"/>
              <a:t> (2017)</a:t>
            </a:r>
            <a:r>
              <a:rPr lang="ru-RU" sz="900" dirty="0"/>
              <a:t>, тыс. ед.</a:t>
            </a:r>
            <a:endParaRPr lang="en-GB" sz="900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1BFC6ED-6182-4E41-A5B6-EDDFF2D60AFD}"/>
              </a:ext>
            </a:extLst>
          </p:cNvPr>
          <p:cNvSpPr txBox="1"/>
          <p:nvPr userDrawn="1"/>
        </p:nvSpPr>
        <p:spPr>
          <a:xfrm>
            <a:off x="2479003" y="126755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lvl="0"/>
            <a:r>
              <a:rPr lang="ru-RU" sz="900" dirty="0"/>
              <a:t>Выручка (2017), млрд руб.</a:t>
            </a:r>
            <a:endParaRPr lang="en-GB" sz="900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5D1950D-F894-4DB3-8841-B2BF9C42394E}"/>
              </a:ext>
            </a:extLst>
          </p:cNvPr>
          <p:cNvSpPr txBox="1"/>
          <p:nvPr userDrawn="1"/>
        </p:nvSpPr>
        <p:spPr>
          <a:xfrm>
            <a:off x="2479003" y="2940427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Природные ресурсы:</a:t>
            </a:r>
            <a:endParaRPr lang="en-GB" sz="900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4C613A2-75F8-406E-92EC-012D7FA1560C}"/>
              </a:ext>
            </a:extLst>
          </p:cNvPr>
          <p:cNvSpPr txBox="1"/>
          <p:nvPr userDrawn="1"/>
        </p:nvSpPr>
        <p:spPr>
          <a:xfrm>
            <a:off x="2479003" y="360653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Человеческий потенциал:</a:t>
            </a:r>
            <a:endParaRPr lang="en-GB" sz="900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1EE9890-4137-4E49-A9D1-85B3FFA0F215}"/>
              </a:ext>
            </a:extLst>
          </p:cNvPr>
          <p:cNvSpPr txBox="1"/>
          <p:nvPr userDrawn="1"/>
        </p:nvSpPr>
        <p:spPr>
          <a:xfrm>
            <a:off x="4610960" y="2055921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Растущие рынки:</a:t>
            </a:r>
            <a:endParaRPr lang="en-GB" sz="900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F330712-B427-4B6B-981D-7018632ED74E}"/>
              </a:ext>
            </a:extLst>
          </p:cNvPr>
          <p:cNvSpPr txBox="1"/>
          <p:nvPr userDrawn="1"/>
        </p:nvSpPr>
        <p:spPr>
          <a:xfrm>
            <a:off x="4610963" y="2940427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Госполитика:</a:t>
            </a:r>
            <a:endParaRPr lang="en-GB" sz="900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0CF2BA5-FBF5-449A-86A7-041D489918C1}"/>
              </a:ext>
            </a:extLst>
          </p:cNvPr>
          <p:cNvSpPr txBox="1"/>
          <p:nvPr userDrawn="1"/>
        </p:nvSpPr>
        <p:spPr>
          <a:xfrm>
            <a:off x="4610963" y="360653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Импортозамещение:</a:t>
            </a:r>
            <a:endParaRPr lang="en-GB" sz="900" dirty="0"/>
          </a:p>
        </p:txBody>
      </p:sp>
      <p:sp>
        <p:nvSpPr>
          <p:cNvPr id="48" name="Text Placeholder 37">
            <a:extLst>
              <a:ext uri="{FF2B5EF4-FFF2-40B4-BE49-F238E27FC236}">
                <a16:creationId xmlns="" xmlns:a16="http://schemas.microsoft.com/office/drawing/2014/main" id="{337C48FB-960A-4EA6-98B7-BF454790CC6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462018" y="2220103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 dirty="0"/>
            </a:lvl1pPr>
          </a:lstStyle>
          <a:p>
            <a:pPr marL="0" lvl="0" indent="157291">
              <a:spcBef>
                <a:spcPts val="0"/>
              </a:spcBef>
            </a:pPr>
            <a:r>
              <a:rPr lang="ru-RU" dirty="0"/>
              <a:t>Введи продукты	</a:t>
            </a:r>
            <a:endParaRPr lang="en-GB" dirty="0"/>
          </a:p>
        </p:txBody>
      </p:sp>
      <p:sp>
        <p:nvSpPr>
          <p:cNvPr id="49" name="Text Placeholder 37">
            <a:extLst>
              <a:ext uri="{FF2B5EF4-FFF2-40B4-BE49-F238E27FC236}">
                <a16:creationId xmlns="" xmlns:a16="http://schemas.microsoft.com/office/drawing/2014/main" id="{F356BF25-DB40-4FD5-9B76-B6878E2BD6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477850" y="3074657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 dirty="0"/>
            </a:lvl1pPr>
          </a:lstStyle>
          <a:p>
            <a:pPr marL="0" lvl="0" indent="157291">
              <a:spcBef>
                <a:spcPts val="0"/>
              </a:spcBef>
            </a:pPr>
            <a:r>
              <a:rPr lang="ru-RU" dirty="0"/>
              <a:t>Введи ресурсы	</a:t>
            </a:r>
            <a:endParaRPr lang="en-GB" dirty="0"/>
          </a:p>
        </p:txBody>
      </p:sp>
      <p:sp>
        <p:nvSpPr>
          <p:cNvPr id="50" name="Text Placeholder 37">
            <a:extLst>
              <a:ext uri="{FF2B5EF4-FFF2-40B4-BE49-F238E27FC236}">
                <a16:creationId xmlns="" xmlns:a16="http://schemas.microsoft.com/office/drawing/2014/main" id="{E3096346-887A-4C5E-8691-99CA8DAB6D6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04138" y="3074657"/>
            <a:ext cx="2046185" cy="516401"/>
          </a:xfrm>
          <a:prstGeom prst="rect">
            <a:avLst/>
          </a:prstGeom>
        </p:spPr>
        <p:txBody>
          <a:bodyPr lIns="34430" tIns="0" rIns="0" bIns="0"/>
          <a:lstStyle>
            <a:lvl1pPr marL="0" indent="321669">
              <a:lnSpc>
                <a:spcPct val="100000"/>
              </a:lnSpc>
              <a:defRPr lang="en-GB" sz="900" dirty="0"/>
            </a:lvl1pPr>
          </a:lstStyle>
          <a:p>
            <a:pPr marL="0" lvl="0" indent="157291">
              <a:spcBef>
                <a:spcPts val="0"/>
              </a:spcBef>
            </a:pPr>
            <a:r>
              <a:rPr lang="ru-RU" dirty="0"/>
              <a:t>Введи информацию	</a:t>
            </a:r>
            <a:endParaRPr lang="en-GB" dirty="0"/>
          </a:p>
        </p:txBody>
      </p:sp>
      <p:sp>
        <p:nvSpPr>
          <p:cNvPr id="51" name="Text Placeholder 37">
            <a:extLst>
              <a:ext uri="{FF2B5EF4-FFF2-40B4-BE49-F238E27FC236}">
                <a16:creationId xmlns="" xmlns:a16="http://schemas.microsoft.com/office/drawing/2014/main" id="{7534DC53-34EB-430C-8959-3E43D84B78B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477846" y="3737420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 dirty="0"/>
            </a:lvl1pPr>
          </a:lstStyle>
          <a:p>
            <a:pPr marL="0" lvl="0" indent="157291">
              <a:spcBef>
                <a:spcPts val="0"/>
              </a:spcBef>
            </a:pPr>
            <a:r>
              <a:rPr lang="ru-RU" dirty="0"/>
              <a:t>Введи потенциал	</a:t>
            </a:r>
            <a:endParaRPr lang="en-GB" dirty="0"/>
          </a:p>
        </p:txBody>
      </p:sp>
      <p:sp>
        <p:nvSpPr>
          <p:cNvPr id="52" name="Text Placeholder 37">
            <a:extLst>
              <a:ext uri="{FF2B5EF4-FFF2-40B4-BE49-F238E27FC236}">
                <a16:creationId xmlns="" xmlns:a16="http://schemas.microsoft.com/office/drawing/2014/main" id="{7711F6CE-2240-452C-9703-9A60C82C00C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93976" y="3737420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 dirty="0"/>
            </a:lvl1pPr>
          </a:lstStyle>
          <a:p>
            <a:pPr marL="0" lvl="0" indent="157291">
              <a:spcBef>
                <a:spcPts val="0"/>
              </a:spcBef>
            </a:pPr>
            <a:r>
              <a:rPr lang="ru-RU" dirty="0"/>
              <a:t>Введи информацию об импортозамещении	</a:t>
            </a:r>
            <a:endParaRPr lang="en-GB" dirty="0"/>
          </a:p>
        </p:txBody>
      </p:sp>
      <p:sp>
        <p:nvSpPr>
          <p:cNvPr id="53" name="Text Placeholder 37">
            <a:extLst>
              <a:ext uri="{FF2B5EF4-FFF2-40B4-BE49-F238E27FC236}">
                <a16:creationId xmlns="" xmlns:a16="http://schemas.microsoft.com/office/drawing/2014/main" id="{3BC71E62-3DAE-4B81-84FC-43023093EA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3980" y="1412569"/>
            <a:ext cx="2056342" cy="592000"/>
          </a:xfrm>
          <a:prstGeom prst="rect">
            <a:avLst/>
          </a:prstGeom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продукты	</a:t>
            </a:r>
            <a:endParaRPr lang="en-GB" dirty="0"/>
          </a:p>
        </p:txBody>
      </p:sp>
      <p:sp>
        <p:nvSpPr>
          <p:cNvPr id="54" name="Text Placeholder 37">
            <a:extLst>
              <a:ext uri="{FF2B5EF4-FFF2-40B4-BE49-F238E27FC236}">
                <a16:creationId xmlns="" xmlns:a16="http://schemas.microsoft.com/office/drawing/2014/main" id="{CEF588BD-98EE-450E-B8AF-88A10B3CFF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3976" y="2220103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 dirty="0"/>
            </a:lvl1pPr>
          </a:lstStyle>
          <a:p>
            <a:pPr marL="0" lvl="0" indent="157291">
              <a:spcBef>
                <a:spcPts val="0"/>
              </a:spcBef>
            </a:pPr>
            <a:r>
              <a:rPr lang="ru-RU" dirty="0"/>
              <a:t>Введи рынки 	</a:t>
            </a:r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E7FEB27-E06D-47F5-9333-9F056D8F0E48}"/>
              </a:ext>
            </a:extLst>
          </p:cNvPr>
          <p:cNvSpPr txBox="1"/>
          <p:nvPr userDrawn="1"/>
        </p:nvSpPr>
        <p:spPr>
          <a:xfrm>
            <a:off x="340221" y="2940427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Отрасли-поставщики:</a:t>
            </a:r>
            <a:endParaRPr lang="en-GB" sz="900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13825005-436C-4545-B4D0-8BC4E59424E8}"/>
              </a:ext>
            </a:extLst>
          </p:cNvPr>
          <p:cNvSpPr txBox="1"/>
          <p:nvPr userDrawn="1"/>
        </p:nvSpPr>
        <p:spPr>
          <a:xfrm>
            <a:off x="340221" y="3606530"/>
            <a:ext cx="1980000" cy="1384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lvl="0"/>
            <a:r>
              <a:rPr lang="ru-RU" sz="900" dirty="0"/>
              <a:t>Отрасли-потребители:</a:t>
            </a:r>
            <a:endParaRPr lang="en-GB" sz="900" dirty="0"/>
          </a:p>
        </p:txBody>
      </p:sp>
      <p:sp>
        <p:nvSpPr>
          <p:cNvPr id="57" name="Text Placeholder 37">
            <a:extLst>
              <a:ext uri="{FF2B5EF4-FFF2-40B4-BE49-F238E27FC236}">
                <a16:creationId xmlns="" xmlns:a16="http://schemas.microsoft.com/office/drawing/2014/main" id="{EA198243-FF22-48B4-90CC-E95AD045CD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221" y="3074657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 dirty="0"/>
            </a:lvl1pPr>
          </a:lstStyle>
          <a:p>
            <a:pPr marL="0" lvl="0" indent="157291">
              <a:spcBef>
                <a:spcPts val="0"/>
              </a:spcBef>
            </a:pPr>
            <a:r>
              <a:rPr lang="ru-RU" dirty="0"/>
              <a:t>Введи поставщиков	</a:t>
            </a:r>
            <a:endParaRPr lang="en-GB" dirty="0"/>
          </a:p>
        </p:txBody>
      </p:sp>
      <p:sp>
        <p:nvSpPr>
          <p:cNvPr id="58" name="Text Placeholder 37">
            <a:extLst>
              <a:ext uri="{FF2B5EF4-FFF2-40B4-BE49-F238E27FC236}">
                <a16:creationId xmlns="" xmlns:a16="http://schemas.microsoft.com/office/drawing/2014/main" id="{170035F1-91FC-458E-B029-A750EE25E1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0221" y="3737420"/>
            <a:ext cx="2056342" cy="516401"/>
          </a:xfrm>
          <a:prstGeom prst="rect">
            <a:avLst/>
          </a:prstGeom>
        </p:spPr>
        <p:txBody>
          <a:bodyPr lIns="34430" tIns="0" rIns="0" bIns="0"/>
          <a:lstStyle>
            <a:lvl1pPr>
              <a:lnSpc>
                <a:spcPct val="100000"/>
              </a:lnSpc>
              <a:defRPr lang="en-GB" sz="900" dirty="0"/>
            </a:lvl1pPr>
          </a:lstStyle>
          <a:p>
            <a:pPr marL="0" lvl="0" indent="157291">
              <a:spcBef>
                <a:spcPts val="0"/>
              </a:spcBef>
            </a:pPr>
            <a:r>
              <a:rPr lang="ru-RU" dirty="0"/>
              <a:t>Введи потребителей	</a:t>
            </a:r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887BA7B-DADA-4596-BECC-AF78E98BF3BE}"/>
              </a:ext>
            </a:extLst>
          </p:cNvPr>
          <p:cNvSpPr txBox="1"/>
          <p:nvPr userDrawn="1"/>
        </p:nvSpPr>
        <p:spPr>
          <a:xfrm>
            <a:off x="6725938" y="1111677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4.1. Поставщики: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5F63E86-66DE-4D60-B813-3603572FE3D1}"/>
              </a:ext>
            </a:extLst>
          </p:cNvPr>
          <p:cNvSpPr txBox="1"/>
          <p:nvPr userDrawn="1"/>
        </p:nvSpPr>
        <p:spPr>
          <a:xfrm>
            <a:off x="6725938" y="2055921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4.2. Потребители: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662233C-22F4-4829-B590-005DCCDC3D73}"/>
              </a:ext>
            </a:extLst>
          </p:cNvPr>
          <p:cNvSpPr txBox="1"/>
          <p:nvPr userDrawn="1"/>
        </p:nvSpPr>
        <p:spPr>
          <a:xfrm>
            <a:off x="6725938" y="2767302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4.3. Ремонт/монтаж оборуд-ия: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5AA4475-76ED-4B98-A801-B2D8B68A51C1}"/>
              </a:ext>
            </a:extLst>
          </p:cNvPr>
          <p:cNvSpPr txBox="1"/>
          <p:nvPr userDrawn="1"/>
        </p:nvSpPr>
        <p:spPr>
          <a:xfrm>
            <a:off x="6725938" y="3606530"/>
            <a:ext cx="2052000" cy="138499"/>
          </a:xfrm>
          <a:prstGeom prst="rect">
            <a:avLst/>
          </a:prstGeom>
          <a:solidFill>
            <a:schemeClr val="tx1"/>
          </a:solidFill>
        </p:spPr>
        <p:txBody>
          <a:bodyPr wrap="square" lIns="48202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lvl="0"/>
            <a:r>
              <a:rPr lang="ru-RU" sz="900" dirty="0">
                <a:solidFill>
                  <a:schemeClr val="bg1"/>
                </a:solidFill>
              </a:rPr>
              <a:t>4.4. Новые продукты: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3" name="Text Placeholder 37">
            <a:extLst>
              <a:ext uri="{FF2B5EF4-FFF2-40B4-BE49-F238E27FC236}">
                <a16:creationId xmlns="" xmlns:a16="http://schemas.microsoft.com/office/drawing/2014/main" id="{75FF713F-4963-423C-A306-108E1D1F0B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25938" y="1267550"/>
            <a:ext cx="2056342" cy="737021"/>
          </a:xfrm>
          <a:prstGeom prst="rect">
            <a:avLst/>
          </a:prstGeom>
          <a:noFill/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поставщиков	</a:t>
            </a:r>
            <a:endParaRPr lang="en-GB" dirty="0"/>
          </a:p>
        </p:txBody>
      </p:sp>
      <p:sp>
        <p:nvSpPr>
          <p:cNvPr id="64" name="Text Placeholder 37">
            <a:extLst>
              <a:ext uri="{FF2B5EF4-FFF2-40B4-BE49-F238E27FC236}">
                <a16:creationId xmlns="" xmlns:a16="http://schemas.microsoft.com/office/drawing/2014/main" id="{3F2FADCB-0E55-4866-8AE7-60CD17BD56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5938" y="2220099"/>
            <a:ext cx="2056342" cy="531728"/>
          </a:xfrm>
          <a:prstGeom prst="rect">
            <a:avLst/>
          </a:prstGeom>
          <a:noFill/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потребителей	</a:t>
            </a:r>
            <a:endParaRPr lang="en-GB" dirty="0"/>
          </a:p>
        </p:txBody>
      </p:sp>
      <p:sp>
        <p:nvSpPr>
          <p:cNvPr id="65" name="Text Placeholder 37">
            <a:extLst>
              <a:ext uri="{FF2B5EF4-FFF2-40B4-BE49-F238E27FC236}">
                <a16:creationId xmlns="" xmlns:a16="http://schemas.microsoft.com/office/drawing/2014/main" id="{E8E22083-FB85-4EEE-926E-E859B6B5BC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5938" y="2940427"/>
            <a:ext cx="2056342" cy="650631"/>
          </a:xfrm>
          <a:prstGeom prst="rect">
            <a:avLst/>
          </a:prstGeom>
          <a:noFill/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партнеров	</a:t>
            </a:r>
            <a:endParaRPr lang="en-GB" dirty="0"/>
          </a:p>
        </p:txBody>
      </p:sp>
      <p:sp>
        <p:nvSpPr>
          <p:cNvPr id="66" name="Text Placeholder 37">
            <a:extLst>
              <a:ext uri="{FF2B5EF4-FFF2-40B4-BE49-F238E27FC236}">
                <a16:creationId xmlns="" xmlns:a16="http://schemas.microsoft.com/office/drawing/2014/main" id="{4DD48411-1C6F-4008-919C-1FD4D4E6BA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25938" y="3737420"/>
            <a:ext cx="2056342" cy="516401"/>
          </a:xfrm>
          <a:prstGeom prst="rect">
            <a:avLst/>
          </a:prstGeom>
          <a:noFill/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продукты	</a:t>
            </a:r>
            <a:endParaRPr lang="en-GB" dirty="0"/>
          </a:p>
        </p:txBody>
      </p:sp>
      <p:sp>
        <p:nvSpPr>
          <p:cNvPr id="67" name="Isosceles Triangle 66">
            <a:extLst>
              <a:ext uri="{FF2B5EF4-FFF2-40B4-BE49-F238E27FC236}">
                <a16:creationId xmlns="" xmlns:a16="http://schemas.microsoft.com/office/drawing/2014/main" id="{2F6412C7-FD96-4EFD-822B-771200689979}"/>
              </a:ext>
            </a:extLst>
          </p:cNvPr>
          <p:cNvSpPr/>
          <p:nvPr userDrawn="1"/>
        </p:nvSpPr>
        <p:spPr>
          <a:xfrm flipV="1">
            <a:off x="340221" y="4322458"/>
            <a:ext cx="2077840" cy="7772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/>
            <a:endParaRPr lang="en-GB" sz="2200" dirty="0"/>
          </a:p>
        </p:txBody>
      </p:sp>
      <p:sp>
        <p:nvSpPr>
          <p:cNvPr id="68" name="Isosceles Triangle 67">
            <a:extLst>
              <a:ext uri="{FF2B5EF4-FFF2-40B4-BE49-F238E27FC236}">
                <a16:creationId xmlns="" xmlns:a16="http://schemas.microsoft.com/office/drawing/2014/main" id="{B5278AAB-3F83-4C84-9057-FA1E13AFC460}"/>
              </a:ext>
            </a:extLst>
          </p:cNvPr>
          <p:cNvSpPr/>
          <p:nvPr userDrawn="1"/>
        </p:nvSpPr>
        <p:spPr>
          <a:xfrm flipV="1">
            <a:off x="2472180" y="4322458"/>
            <a:ext cx="2077840" cy="7772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/>
            <a:endParaRPr lang="en-GB" sz="2200" dirty="0"/>
          </a:p>
        </p:txBody>
      </p:sp>
      <p:sp>
        <p:nvSpPr>
          <p:cNvPr id="69" name="Isosceles Triangle 68">
            <a:extLst>
              <a:ext uri="{FF2B5EF4-FFF2-40B4-BE49-F238E27FC236}">
                <a16:creationId xmlns="" xmlns:a16="http://schemas.microsoft.com/office/drawing/2014/main" id="{A8F6E8FC-73F1-4F6A-B56B-78899C24163F}"/>
              </a:ext>
            </a:extLst>
          </p:cNvPr>
          <p:cNvSpPr/>
          <p:nvPr userDrawn="1"/>
        </p:nvSpPr>
        <p:spPr>
          <a:xfrm flipV="1">
            <a:off x="4604139" y="4322458"/>
            <a:ext cx="2077840" cy="7772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/>
            <a:endParaRPr lang="en-GB" sz="2200" dirty="0"/>
          </a:p>
        </p:txBody>
      </p:sp>
      <p:sp>
        <p:nvSpPr>
          <p:cNvPr id="70" name="Isosceles Triangle 69">
            <a:extLst>
              <a:ext uri="{FF2B5EF4-FFF2-40B4-BE49-F238E27FC236}">
                <a16:creationId xmlns="" xmlns:a16="http://schemas.microsoft.com/office/drawing/2014/main" id="{FE4994C9-346B-42EC-B400-578C5F625FA2}"/>
              </a:ext>
            </a:extLst>
          </p:cNvPr>
          <p:cNvSpPr/>
          <p:nvPr userDrawn="1"/>
        </p:nvSpPr>
        <p:spPr>
          <a:xfrm flipV="1">
            <a:off x="6736098" y="4322458"/>
            <a:ext cx="2077840" cy="77722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algn="ctr"/>
            <a:endParaRPr lang="en-GB" sz="2200" dirty="0"/>
          </a:p>
        </p:txBody>
      </p:sp>
      <p:sp>
        <p:nvSpPr>
          <p:cNvPr id="71" name="Text Placeholder 37">
            <a:extLst>
              <a:ext uri="{FF2B5EF4-FFF2-40B4-BE49-F238E27FC236}">
                <a16:creationId xmlns="" xmlns:a16="http://schemas.microsoft.com/office/drawing/2014/main" id="{6C3DB72E-3F2A-4E6B-9421-87F19CD5DA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4395" y="4432325"/>
            <a:ext cx="2087999" cy="516401"/>
          </a:xfrm>
          <a:prstGeom prst="rect">
            <a:avLst/>
          </a:prstGeom>
          <a:solidFill>
            <a:schemeClr val="accent6"/>
          </a:solidFill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выводы по отрасли	</a:t>
            </a:r>
            <a:endParaRPr lang="en-GB" dirty="0"/>
          </a:p>
        </p:txBody>
      </p:sp>
      <p:sp>
        <p:nvSpPr>
          <p:cNvPr id="72" name="Text Placeholder 37">
            <a:extLst>
              <a:ext uri="{FF2B5EF4-FFF2-40B4-BE49-F238E27FC236}">
                <a16:creationId xmlns="" xmlns:a16="http://schemas.microsoft.com/office/drawing/2014/main" id="{D6356FED-5065-4621-9A4E-58AB7B6349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58244" y="4432325"/>
            <a:ext cx="2087999" cy="516401"/>
          </a:xfrm>
          <a:prstGeom prst="rect">
            <a:avLst/>
          </a:prstGeom>
          <a:solidFill>
            <a:schemeClr val="accent6"/>
          </a:solidFill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выводы по заделам	</a:t>
            </a:r>
            <a:endParaRPr lang="en-GB" dirty="0"/>
          </a:p>
        </p:txBody>
      </p:sp>
      <p:sp>
        <p:nvSpPr>
          <p:cNvPr id="73" name="Text Placeholder 37">
            <a:extLst>
              <a:ext uri="{FF2B5EF4-FFF2-40B4-BE49-F238E27FC236}">
                <a16:creationId xmlns="" xmlns:a16="http://schemas.microsoft.com/office/drawing/2014/main" id="{6233C855-3984-4309-8655-8BACF43F35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92093" y="4432325"/>
            <a:ext cx="2087999" cy="516401"/>
          </a:xfrm>
          <a:prstGeom prst="rect">
            <a:avLst/>
          </a:prstGeom>
          <a:solidFill>
            <a:schemeClr val="accent6"/>
          </a:solidFill>
        </p:spPr>
        <p:txBody>
          <a:bodyPr lIns="34430" tIns="0" rIns="0" bIns="0"/>
          <a:lstStyle>
            <a:lvl1pPr marL="0" indent="157291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Введи выводы по трендам	</a:t>
            </a:r>
            <a:endParaRPr lang="en-GB" dirty="0"/>
          </a:p>
        </p:txBody>
      </p:sp>
      <p:sp>
        <p:nvSpPr>
          <p:cNvPr id="74" name="Text Placeholder 37">
            <a:extLst>
              <a:ext uri="{FF2B5EF4-FFF2-40B4-BE49-F238E27FC236}">
                <a16:creationId xmlns="" xmlns:a16="http://schemas.microsoft.com/office/drawing/2014/main" id="{C76607BE-E271-4988-BAB3-351623D6DF4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25942" y="4432325"/>
            <a:ext cx="2087999" cy="516401"/>
          </a:xfrm>
          <a:prstGeom prst="rect">
            <a:avLst/>
          </a:prstGeom>
          <a:solidFill>
            <a:schemeClr val="accent6"/>
          </a:solidFill>
        </p:spPr>
        <p:txBody>
          <a:bodyPr lIns="34430" tIns="0" rIns="0" bIns="0"/>
          <a:lstStyle>
            <a:lvl1pPr marL="0" marR="0" indent="157291" algn="l" defTabSz="816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marL="0" marR="0" lvl="0" indent="157291" algn="l" defTabSz="816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Введи выводы по локализации	</a:t>
            </a:r>
            <a:endParaRPr lang="en-GB" dirty="0"/>
          </a:p>
        </p:txBody>
      </p:sp>
      <p:sp>
        <p:nvSpPr>
          <p:cNvPr id="13" name="Flowchart: Off-page Connector 12">
            <a:extLst>
              <a:ext uri="{FF2B5EF4-FFF2-40B4-BE49-F238E27FC236}">
                <a16:creationId xmlns="" xmlns:a16="http://schemas.microsoft.com/office/drawing/2014/main" id="{0ADF419E-11AE-42C5-9126-38E2537E8FE1}"/>
              </a:ext>
            </a:extLst>
          </p:cNvPr>
          <p:cNvSpPr/>
          <p:nvPr userDrawn="1"/>
        </p:nvSpPr>
        <p:spPr>
          <a:xfrm>
            <a:off x="330061" y="799670"/>
            <a:ext cx="2088000" cy="27573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301" tIns="29151" rIns="58301" bIns="29151" rtlCol="0" anchor="ctr"/>
          <a:lstStyle/>
          <a:p>
            <a:pPr marL="0" marR="0" lvl="0" indent="0" algn="ctr" defTabSz="816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/>
              <a:t>Описание отрасли</a:t>
            </a:r>
            <a:endParaRPr lang="en-GB" sz="1000" b="1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1A9806B-4F68-43EC-B251-1C7445F8B15B}"/>
              </a:ext>
            </a:extLst>
          </p:cNvPr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2431540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2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69DB621-51FB-4C94-8620-FA6E5387E6AE}"/>
              </a:ext>
            </a:extLst>
          </p:cNvPr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4563499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3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17643AE-755A-456A-929C-E6E07BD62233}"/>
              </a:ext>
            </a:extLst>
          </p:cNvPr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299581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1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FA01474-7F85-49BF-832B-E8AB03B76681}"/>
              </a:ext>
            </a:extLst>
          </p:cNvPr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6695458" y="731942"/>
            <a:ext cx="180000" cy="135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4</a:t>
            </a: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39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732E3AD5-F316-4DEB-BEC3-46FB12184E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6763432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CFC0395F-A924-434B-B87A-946106400DA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DDF6C6-7531-46E9-9600-6F57B29E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8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193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193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5ED412-4015-46DD-AF45-6BEA5BF3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703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193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193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5ED412-4015-46DD-AF45-6BEA5BF3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863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193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193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5ED412-4015-46DD-AF45-6BEA5BF3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624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0">
            <a:extLst>
              <a:ext uri="{FF2B5EF4-FFF2-40B4-BE49-F238E27FC236}">
                <a16:creationId xmlns="" xmlns:a16="http://schemas.microsoft.com/office/drawing/2014/main" id="{CFF2E660-F9F5-4898-B8D9-A54E49206A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6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 hidden="1">
            <a:extLst>
              <a:ext uri="{FF2B5EF4-FFF2-40B4-BE49-F238E27FC236}">
                <a16:creationId xmlns="" xmlns:a16="http://schemas.microsoft.com/office/drawing/2014/main" id="{C80A71C0-9EC2-4086-9D3D-CCF8A43614F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0000"/>
              </a:lnSpc>
              <a:defRPr/>
            </a:pPr>
            <a:endParaRPr lang="en-US" sz="1800" b="1" dirty="0"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5" name="Object 61">
            <a:extLst>
              <a:ext uri="{FF2B5EF4-FFF2-40B4-BE49-F238E27FC236}">
                <a16:creationId xmlns="" xmlns:a16="http://schemas.microsoft.com/office/drawing/2014/main" id="{4B55F087-F3B2-4D93-8EBE-0274D945345A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 hidden="1">
            <a:extLst>
              <a:ext uri="{FF2B5EF4-FFF2-40B4-BE49-F238E27FC236}">
                <a16:creationId xmlns="" xmlns:a16="http://schemas.microsoft.com/office/drawing/2014/main" id="{FD1B9208-52FE-4408-9225-598116DEE86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0000"/>
              </a:lnSpc>
              <a:defRPr/>
            </a:pPr>
            <a:endParaRPr lang="en-US" sz="1800" b="1" dirty="0"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A6F2133-0525-4F1B-8E6A-1FC49A943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D3085C-6FB1-4502-B296-0A7CA153329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2458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E7EFF642-20F4-43F9-9B6B-68ED660D2E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6319698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8605F190-EA9C-4D04-BEEE-450A2275F7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109" indent="0" algn="ctr">
              <a:buNone/>
              <a:defRPr sz="1800"/>
            </a:lvl2pPr>
            <a:lvl3pPr marL="816216" indent="0" algn="ctr">
              <a:buNone/>
              <a:defRPr sz="1600"/>
            </a:lvl3pPr>
            <a:lvl4pPr marL="1224325" indent="0" algn="ctr">
              <a:buNone/>
              <a:defRPr sz="1400"/>
            </a:lvl4pPr>
            <a:lvl5pPr marL="1632434" indent="0" algn="ctr">
              <a:buNone/>
              <a:defRPr sz="1400"/>
            </a:lvl5pPr>
            <a:lvl6pPr marL="2040542" indent="0" algn="ctr">
              <a:buNone/>
              <a:defRPr sz="1400"/>
            </a:lvl6pPr>
            <a:lvl7pPr marL="2448651" indent="0" algn="ctr">
              <a:buNone/>
              <a:defRPr sz="1400"/>
            </a:lvl7pPr>
            <a:lvl8pPr marL="2856759" indent="0" algn="ctr">
              <a:buNone/>
              <a:defRPr sz="1400"/>
            </a:lvl8pPr>
            <a:lvl9pPr marL="3264868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63938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193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193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13869"/>
            <a:ext cx="7886700" cy="108029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5ED412-4015-46DD-AF45-6BEA5BF3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21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="" xmlns:a16="http://schemas.microsoft.com/office/drawing/2014/main" id="{F6EC3707-3324-4B05-9A8C-66E2826136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206506"/>
              </p:ext>
            </p:extLst>
          </p:nvPr>
        </p:nvGraphicFramePr>
        <p:xfrm>
          <a:off x="1194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" y="1193"/>
                        <a:ext cx="1191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="" xmlns:a16="http://schemas.microsoft.com/office/drawing/2014/main" id="{42333579-474F-4A43-BDD0-4C6DE9D26B6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44405F-DE0C-4185-B568-DD1FB5DA5FC4}"/>
              </a:ext>
            </a:extLst>
          </p:cNvPr>
          <p:cNvSpPr txBox="1"/>
          <p:nvPr userDrawn="1"/>
        </p:nvSpPr>
        <p:spPr>
          <a:xfrm>
            <a:off x="317898" y="135733"/>
            <a:ext cx="8508206" cy="5702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ru-RU" sz="1600" dirty="0"/>
          </a:p>
        </p:txBody>
      </p:sp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FCA4F0D3-FF81-43A0-9344-B062391A0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896" y="145817"/>
            <a:ext cx="8508206" cy="594000"/>
          </a:xfrm>
        </p:spPr>
        <p:txBody>
          <a:bodyPr lIns="0" tIns="0" rIns="0" bIns="0">
            <a:noAutofit/>
          </a:bodyPr>
          <a:lstStyle>
            <a:lvl1pPr>
              <a:defRPr sz="2100"/>
            </a:lvl1pPr>
          </a:lstStyle>
          <a:p>
            <a:r>
              <a:rPr lang="en-US" dirty="0"/>
              <a:t>Action Title</a:t>
            </a:r>
            <a:r>
              <a:rPr lang="ru-RU" dirty="0"/>
              <a:t> 2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15A9BE15-E03A-4AD7-A5BC-A226B5B23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0762"/>
            <a:ext cx="205740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C090-557E-40C8-A4B4-D264F76CF2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367667-3367-485C-93D0-4A95B01FD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500" y="971551"/>
            <a:ext cx="8605838" cy="2526506"/>
          </a:xfrm>
        </p:spPr>
        <p:txBody>
          <a:bodyPr>
            <a:normAutofit/>
          </a:bodyPr>
          <a:lstStyle>
            <a:lvl1pPr>
              <a:defRPr sz="2100"/>
            </a:lvl1pPr>
            <a:lvl2pPr marL="612163" indent="-204054">
              <a:buFont typeface="Arial" panose="020B0604020202020204" pitchFamily="34" charset="0"/>
              <a:buChar char="−"/>
              <a:defRPr sz="1800"/>
            </a:lvl2pPr>
            <a:lvl3pPr marL="1020272" indent="-204054">
              <a:buFont typeface="Wingdings" panose="05000000000000000000" pitchFamily="2" charset="2"/>
              <a:buChar char="§"/>
              <a:defRPr sz="1600"/>
            </a:lvl3pPr>
            <a:lvl4pPr marL="1428380" indent="-204054">
              <a:buFont typeface="Courier New" panose="02070309020205020404" pitchFamily="49" charset="0"/>
              <a:buChar char="o"/>
              <a:defRPr sz="1400"/>
            </a:lvl4pPr>
            <a:lvl5pPr marL="1836488" indent="-204054">
              <a:buFont typeface="Wingdings" panose="05000000000000000000" pitchFamily="2" charset="2"/>
              <a:buChar char="ü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806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76">
          <p15:clr>
            <a:srgbClr val="FBAE40"/>
          </p15:clr>
        </p15:guide>
        <p15:guide id="4" pos="5585">
          <p15:clr>
            <a:srgbClr val="FBAE40"/>
          </p15:clr>
        </p15:guide>
        <p15:guide id="5" orient="horz" pos="663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9B9A0953-CAED-46B0-BBA0-F51CEA9BB6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772905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1D24B10-D36A-4167-A645-A06B3AA266A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9684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4D98D875-4506-4EF9-AC4D-C7227BD44F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2372479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3EC8F773-5A83-4293-B130-C597DA5313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8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0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8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6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4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1742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69BC1D92-599B-4977-B95A-8EE86AA372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509499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="" xmlns:a16="http://schemas.microsoft.com/office/drawing/2014/main" id="{FD3AAD26-8B14-467D-8626-48633CA653F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8932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9A3C61B4-FF3F-4828-9CD6-C9FC5DC42B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4406345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48D557CB-3F6D-4D2D-AD01-E791B7B1C80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09" indent="0">
              <a:buNone/>
              <a:defRPr sz="1800" b="1"/>
            </a:lvl2pPr>
            <a:lvl3pPr marL="816216" indent="0">
              <a:buNone/>
              <a:defRPr sz="1600" b="1"/>
            </a:lvl3pPr>
            <a:lvl4pPr marL="1224325" indent="0">
              <a:buNone/>
              <a:defRPr sz="1400" b="1"/>
            </a:lvl4pPr>
            <a:lvl5pPr marL="1632434" indent="0">
              <a:buNone/>
              <a:defRPr sz="1400" b="1"/>
            </a:lvl5pPr>
            <a:lvl6pPr marL="2040542" indent="0">
              <a:buNone/>
              <a:defRPr sz="1400" b="1"/>
            </a:lvl6pPr>
            <a:lvl7pPr marL="2448651" indent="0">
              <a:buNone/>
              <a:defRPr sz="1400" b="1"/>
            </a:lvl7pPr>
            <a:lvl8pPr marL="2856759" indent="0">
              <a:buNone/>
              <a:defRPr sz="1400" b="1"/>
            </a:lvl8pPr>
            <a:lvl9pPr marL="326486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09" indent="0">
              <a:buNone/>
              <a:defRPr sz="1800" b="1"/>
            </a:lvl2pPr>
            <a:lvl3pPr marL="816216" indent="0">
              <a:buNone/>
              <a:defRPr sz="1600" b="1"/>
            </a:lvl3pPr>
            <a:lvl4pPr marL="1224325" indent="0">
              <a:buNone/>
              <a:defRPr sz="1400" b="1"/>
            </a:lvl4pPr>
            <a:lvl5pPr marL="1632434" indent="0">
              <a:buNone/>
              <a:defRPr sz="1400" b="1"/>
            </a:lvl5pPr>
            <a:lvl6pPr marL="2040542" indent="0">
              <a:buNone/>
              <a:defRPr sz="1400" b="1"/>
            </a:lvl6pPr>
            <a:lvl7pPr marL="2448651" indent="0">
              <a:buNone/>
              <a:defRPr sz="1400" b="1"/>
            </a:lvl7pPr>
            <a:lvl8pPr marL="2856759" indent="0">
              <a:buNone/>
              <a:defRPr sz="1400" b="1"/>
            </a:lvl8pPr>
            <a:lvl9pPr marL="326486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8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38115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="" xmlns:a16="http://schemas.microsoft.com/office/drawing/2014/main" id="{F6D3532C-FF66-44AF-8A4F-7C1BF253EF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6565798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="" xmlns:a16="http://schemas.microsoft.com/office/drawing/2014/main" id="{A054D35B-F7A1-403E-9D80-7DFD6AEA38E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43767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2841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41502608-29AA-412F-88A8-68CF67D282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6347773"/>
              </p:ext>
            </p:extLst>
          </p:nvPr>
        </p:nvGraphicFramePr>
        <p:xfrm>
          <a:off x="1134" y="853"/>
          <a:ext cx="1134" cy="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853"/>
                        <a:ext cx="1134" cy="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="" xmlns:a16="http://schemas.microsoft.com/office/drawing/2014/main" id="{568F1145-E88B-4A58-A2A6-CEDB0A253B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113393" cy="8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408109" indent="0">
              <a:buNone/>
              <a:defRPr sz="1200"/>
            </a:lvl2pPr>
            <a:lvl3pPr marL="816216" indent="0">
              <a:buNone/>
              <a:defRPr sz="1100"/>
            </a:lvl3pPr>
            <a:lvl4pPr marL="1224325" indent="0">
              <a:buNone/>
              <a:defRPr sz="900"/>
            </a:lvl4pPr>
            <a:lvl5pPr marL="1632434" indent="0">
              <a:buNone/>
              <a:defRPr sz="900"/>
            </a:lvl5pPr>
            <a:lvl6pPr marL="2040542" indent="0">
              <a:buNone/>
              <a:defRPr sz="900"/>
            </a:lvl6pPr>
            <a:lvl7pPr marL="2448651" indent="0">
              <a:buNone/>
              <a:defRPr sz="900"/>
            </a:lvl7pPr>
            <a:lvl8pPr marL="2856759" indent="0">
              <a:buNone/>
              <a:defRPr sz="900"/>
            </a:lvl8pPr>
            <a:lvl9pPr marL="3264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82649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58301" tIns="29151" rIns="58301" bIns="2915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20"/>
            <a:ext cx="7886700" cy="3263503"/>
          </a:xfrm>
          <a:prstGeom prst="rect">
            <a:avLst/>
          </a:prstGeom>
        </p:spPr>
        <p:txBody>
          <a:bodyPr vert="horz" lIns="58301" tIns="29151" rIns="58301" bIns="291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58301" tIns="29151" rIns="58301" bIns="2915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64718-516D-4284-812E-2FE0C1302E6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="" xmlns:a16="http://schemas.microsoft.com/office/drawing/2014/main" id="{3590EA2D-5BB2-461D-A7BC-35F89E83A5D1}"/>
              </a:ext>
            </a:extLst>
          </p:cNvPr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547014307"/>
              </p:ext>
            </p:extLst>
          </p:nvPr>
        </p:nvGraphicFramePr>
        <p:xfrm>
          <a:off x="1588" y="1193"/>
          <a:ext cx="1588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" name="think-cell Slide" r:id="rId26" imgW="360" imgH="360" progId="">
                  <p:embed/>
                </p:oleObj>
              </mc:Choice>
              <mc:Fallback>
                <p:oleObj name="think-cell Slide" r:id="rId26" imgW="360" imgH="36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193"/>
                        <a:ext cx="1588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="" xmlns:a16="http://schemas.microsoft.com/office/drawing/2014/main" id="{BAD41EC6-78D9-4512-B2AB-FBB941FA054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0" y="2"/>
            <a:ext cx="15875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9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4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50" r:id="rId13"/>
    <p:sldLayoutId id="2147483652" r:id="rId14"/>
    <p:sldLayoutId id="2147483651" r:id="rId15"/>
    <p:sldLayoutId id="2147483683" r:id="rId16"/>
    <p:sldLayoutId id="2147483684" r:id="rId17"/>
    <p:sldLayoutId id="2147483685" r:id="rId18"/>
    <p:sldLayoutId id="2147483686" r:id="rId19"/>
    <p:sldLayoutId id="2147483690" r:id="rId20"/>
    <p:sldLayoutId id="2147483692" r:id="rId21"/>
  </p:sldLayoutIdLst>
  <p:hf hdr="0" ftr="0" dt="0"/>
  <p:txStyles>
    <p:titleStyle>
      <a:lvl1pPr algn="l" defTabSz="816216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54" indent="-204054" algn="l" defTabSz="816216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163" indent="-204054" algn="l" defTabSz="816216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272" indent="-204054" algn="l" defTabSz="816216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380" indent="-204054" algn="l" defTabSz="816216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488" indent="-204054" algn="l" defTabSz="816216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597" indent="-204054" algn="l" defTabSz="816216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06" indent="-204054" algn="l" defTabSz="816216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815" indent="-204054" algn="l" defTabSz="816216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922" indent="-204054" algn="l" defTabSz="816216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09" algn="l" defTabSz="816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16" algn="l" defTabSz="816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25" algn="l" defTabSz="816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34" algn="l" defTabSz="816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542" algn="l" defTabSz="816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651" algn="l" defTabSz="816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759" algn="l" defTabSz="816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868" algn="l" defTabSz="816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6461" y="392001"/>
            <a:ext cx="5976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800" dirty="0"/>
          </a:p>
        </p:txBody>
      </p:sp>
      <p:sp>
        <p:nvSpPr>
          <p:cNvPr id="5" name="object 17"/>
          <p:cNvSpPr txBox="1"/>
          <p:nvPr/>
        </p:nvSpPr>
        <p:spPr>
          <a:xfrm>
            <a:off x="285345" y="3062264"/>
            <a:ext cx="8671547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just">
              <a:defRPr/>
            </a:pP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Для родителей предусмотрен ряд мер господдержки на разных этапах жизни ребенка. Так, существуют выплаты беременным, семьям с детьми до трех лет и 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старше и др. 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Помимо пособий, семьи могут получить единовременные выплаты. Подробности о том, какие меры поддержки забайкальских семей 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с детьми существуют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, кто может претендовать и как рассчитывается их размер, - в наших карточках. </a:t>
            </a: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31" y="-1858"/>
            <a:ext cx="3532647" cy="29607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6551" r="23103" b="14400"/>
          <a:stretch/>
        </p:blipFill>
        <p:spPr>
          <a:xfrm>
            <a:off x="214841" y="985506"/>
            <a:ext cx="677694" cy="6968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4841" y="212994"/>
            <a:ext cx="621947" cy="5179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02" y="1806394"/>
            <a:ext cx="856371" cy="851717"/>
          </a:xfrm>
          <a:prstGeom prst="rect">
            <a:avLst/>
          </a:prstGeom>
        </p:spPr>
      </p:pic>
      <p:sp>
        <p:nvSpPr>
          <p:cNvPr id="12" name="object 17"/>
          <p:cNvSpPr txBox="1"/>
          <p:nvPr/>
        </p:nvSpPr>
        <p:spPr>
          <a:xfrm>
            <a:off x="1862714" y="576667"/>
            <a:ext cx="276867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algn="ctr">
              <a:defRPr/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КАКИЕ </a:t>
            </a:r>
          </a:p>
          <a:p>
            <a:pPr marL="12700" algn="ctr">
              <a:defRPr/>
            </a:pPr>
            <a:r>
              <a:rPr lang="ru-RU" sz="2000" b="1" dirty="0" smtClean="0">
                <a:solidFill>
                  <a:srgbClr val="92D050"/>
                </a:solidFill>
                <a:cs typeface="Arial" pitchFamily="34" charset="0"/>
              </a:rPr>
              <a:t>МЕРЫ ПОДДЕРЖКИ </a:t>
            </a: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СУЩЕСТВУЮТ ДЛЯ СЕМЕЙ С ДЕТЬМИ </a:t>
            </a:r>
          </a:p>
          <a:p>
            <a:pPr marL="12700" algn="ctr">
              <a:defRPr/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В ЗАБАЙКАЛЬСКОМ КРАЕ</a:t>
            </a:r>
            <a:endParaRPr lang="ru-RU" sz="20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/>
          <p:cNvSpPr txBox="1"/>
          <p:nvPr/>
        </p:nvSpPr>
        <p:spPr>
          <a:xfrm>
            <a:off x="1954436" y="174948"/>
            <a:ext cx="53074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92D050"/>
                </a:solidFill>
                <a:cs typeface="Arial" pitchFamily="34" charset="0"/>
              </a:rPr>
              <a:t>ЕЖЕМЕСЯЧНОЕ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 ПОСОБИЕ БУДУЩИМ МАТЕРЯМ</a:t>
            </a:r>
            <a:endParaRPr lang="ru-RU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0770" y="542911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10770" y="2642824"/>
            <a:ext cx="24437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93411">
              <a:defRPr/>
            </a:pPr>
            <a:r>
              <a:rPr lang="ru-RU" sz="1000" dirty="0"/>
              <a:t>Женщине, вставшей на учет в медицинскую организацию до 12 недель беременности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89419" y="712457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 fontAlgn="b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9 166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96588" y="714005"/>
            <a:ext cx="128592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 fontAlgn="b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13 749</a:t>
            </a:r>
          </a:p>
          <a:p>
            <a:pPr algn="ctr" defTabSz="816216" fontAlgn="b"/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72452" y="722433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 fontAlgn="b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18 333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7866" y="2337955"/>
            <a:ext cx="17668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Кому выплачивается?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621278" y="1421204"/>
            <a:ext cx="6044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dirty="0" smtClean="0"/>
              <a:t>               50%                                                    75%                                               100% </a:t>
            </a:r>
          </a:p>
          <a:p>
            <a:pPr algn="just"/>
            <a:r>
              <a:rPr lang="ru-RU" sz="1000" i="1" dirty="0" smtClean="0"/>
              <a:t>              от регионального прожиточного минимума (ПМ) трудоспособного населения </a:t>
            </a:r>
            <a:endParaRPr lang="ru-RU" sz="1000" i="1" dirty="0"/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6652594" y="2523653"/>
            <a:ext cx="261590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159341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sz="1000" dirty="0" smtClean="0"/>
              <a:t>Ежемесячный </a:t>
            </a:r>
            <a:r>
              <a:rPr lang="ru-RU" altLang="ru-RU" sz="1000" dirty="0"/>
              <a:t>доход в семье не превышает ПМ на душу населения </a:t>
            </a:r>
            <a:endParaRPr lang="ru-RU" altLang="ru-RU" sz="1000" dirty="0" smtClean="0"/>
          </a:p>
          <a:p>
            <a:pPr marR="0" lvl="0" algn="ctr" defTabSz="159341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sz="1000" dirty="0" smtClean="0"/>
              <a:t>16 </a:t>
            </a:r>
            <a:r>
              <a:rPr lang="ru-RU" altLang="ru-RU" sz="1000" dirty="0"/>
              <a:t>819 руб. </a:t>
            </a:r>
          </a:p>
          <a:p>
            <a:pPr marR="0" lvl="0" algn="ctr" defTabSz="159341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sz="1000" dirty="0" smtClean="0"/>
              <a:t>Собственность </a:t>
            </a:r>
            <a:r>
              <a:rPr lang="ru-RU" altLang="ru-RU" sz="1000" dirty="0"/>
              <a:t>семьи соответствует критериям </a:t>
            </a:r>
            <a:endParaRPr lang="ru-RU" altLang="ru-RU" sz="1000" dirty="0" smtClean="0"/>
          </a:p>
          <a:p>
            <a:pPr marR="0" lvl="0" algn="ctr" defTabSz="159341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sz="1000" dirty="0" smtClean="0"/>
              <a:t>Трудоспособные члены семьи имеют доход или причины отсутствия его</a:t>
            </a:r>
            <a:endParaRPr lang="ru-RU" altLang="ru-RU" sz="10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113188" y="2361512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/>
              <a:t>Условия </a:t>
            </a:r>
            <a:r>
              <a:rPr lang="ru-RU" altLang="ru-RU" b="1" dirty="0" smtClean="0"/>
              <a:t>получения?</a:t>
            </a:r>
            <a:endParaRPr lang="ru-RU" altLang="ru-RU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832103" y="4350627"/>
            <a:ext cx="2436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/>
              <a:t>Где оформить?</a:t>
            </a:r>
          </a:p>
          <a:p>
            <a:pPr algn="ctr" defTabSz="15934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dirty="0"/>
              <a:t>через </a:t>
            </a:r>
            <a:r>
              <a:rPr lang="ru-RU" altLang="ru-RU" sz="1000" dirty="0" err="1"/>
              <a:t>Госуслуги</a:t>
            </a:r>
            <a:r>
              <a:rPr lang="ru-RU" altLang="ru-RU" sz="1000" dirty="0"/>
              <a:t>, </a:t>
            </a:r>
            <a:r>
              <a:rPr lang="ru-RU" altLang="ru-RU" sz="1000" dirty="0" smtClean="0"/>
              <a:t>МФЦ, СФР</a:t>
            </a:r>
            <a:endParaRPr lang="ru-RU" altLang="ru-RU" sz="1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607" y="2106699"/>
            <a:ext cx="2327656" cy="2243928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1780364" y="1324805"/>
            <a:ext cx="5550865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214" y="796184"/>
            <a:ext cx="304276" cy="4081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554" y="820380"/>
            <a:ext cx="311513" cy="4178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879" y="803846"/>
            <a:ext cx="298309" cy="4406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149" y="4090878"/>
            <a:ext cx="22510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93411">
              <a:defRPr/>
            </a:pPr>
            <a:r>
              <a:rPr lang="ru-RU" sz="1000" dirty="0" smtClean="0"/>
              <a:t>С месяца постановки на учет (не ранее 6 </a:t>
            </a:r>
            <a:r>
              <a:rPr lang="ru-RU" sz="1000" dirty="0" err="1" smtClean="0"/>
              <a:t>мес</a:t>
            </a:r>
            <a:r>
              <a:rPr lang="ru-RU" sz="1000" dirty="0" smtClean="0"/>
              <a:t>) до месяца </a:t>
            </a:r>
            <a:r>
              <a:rPr lang="ru-RU" sz="1000" dirty="0"/>
              <a:t>родов или прерывания беременности</a:t>
            </a:r>
            <a:endParaRPr lang="ru-RU" sz="1000" spc="-5" dirty="0">
              <a:latin typeface="Montserrat"/>
              <a:cs typeface="Montserra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534" y="3829268"/>
            <a:ext cx="1811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Когда выплачивается?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58" y="2063695"/>
            <a:ext cx="613831" cy="3367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193" y="3378774"/>
            <a:ext cx="558396" cy="5226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735" y="3917372"/>
            <a:ext cx="485938" cy="450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282" y="1921711"/>
            <a:ext cx="538234" cy="493381"/>
          </a:xfrm>
          <a:prstGeom prst="rect">
            <a:avLst/>
          </a:prstGeom>
        </p:spPr>
      </p:pic>
      <p:grpSp>
        <p:nvGrpSpPr>
          <p:cNvPr id="38" name="Group 45">
            <a:extLst>
              <a:ext uri="{FF2B5EF4-FFF2-40B4-BE49-F238E27FC236}">
                <a16:creationId xmlns="" xmlns:a16="http://schemas.microsoft.com/office/drawing/2014/main" id="{F1DF1D25-E3DA-5D4F-AFBC-07A397F39861}"/>
              </a:ext>
            </a:extLst>
          </p:cNvPr>
          <p:cNvGrpSpPr/>
          <p:nvPr/>
        </p:nvGrpSpPr>
        <p:grpSpPr>
          <a:xfrm>
            <a:off x="395529" y="201900"/>
            <a:ext cx="466538" cy="579312"/>
            <a:chOff x="634994" y="480009"/>
            <a:chExt cx="914452" cy="1075526"/>
          </a:xfrm>
        </p:grpSpPr>
        <p:pic>
          <p:nvPicPr>
            <p:cNvPr id="39" name="object 3">
              <a:extLst>
                <a:ext uri="{FF2B5EF4-FFF2-40B4-BE49-F238E27FC236}">
                  <a16:creationId xmlns="" xmlns:a16="http://schemas.microsoft.com/office/drawing/2014/main" id="{F380E581-197A-4749-AE4D-D24057C2E55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0" name="object 4">
              <a:extLst>
                <a:ext uri="{FF2B5EF4-FFF2-40B4-BE49-F238E27FC236}">
                  <a16:creationId xmlns="" xmlns:a16="http://schemas.microsoft.com/office/drawing/2014/main" id="{4976A38B-ADEE-694B-A409-33A3A8A65F8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6" name="object 5">
              <a:extLst>
                <a:ext uri="{FF2B5EF4-FFF2-40B4-BE49-F238E27FC236}">
                  <a16:creationId xmlns="" xmlns:a16="http://schemas.microsoft.com/office/drawing/2014/main" id="{EE08DC63-C15B-4D41-B89D-1CD5929880C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6">
              <a:extLst>
                <a:ext uri="{FF2B5EF4-FFF2-40B4-BE49-F238E27FC236}">
                  <a16:creationId xmlns="" xmlns:a16="http://schemas.microsoft.com/office/drawing/2014/main" id="{8E5EAE0A-62F7-EA4B-82FF-96E0C074731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48" name="object 7">
              <a:extLst>
                <a:ext uri="{FF2B5EF4-FFF2-40B4-BE49-F238E27FC236}">
                  <a16:creationId xmlns="" xmlns:a16="http://schemas.microsoft.com/office/drawing/2014/main" id="{EE4C96C7-DD26-1549-8CB5-D5C26BAAE2C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9" name="object 8">
              <a:extLst>
                <a:ext uri="{FF2B5EF4-FFF2-40B4-BE49-F238E27FC236}">
                  <a16:creationId xmlns="" xmlns:a16="http://schemas.microsoft.com/office/drawing/2014/main" id="{5F7B07DD-51DB-934D-86C2-E256CABE8B2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9">
              <a:extLst>
                <a:ext uri="{FF2B5EF4-FFF2-40B4-BE49-F238E27FC236}">
                  <a16:creationId xmlns="" xmlns:a16="http://schemas.microsoft.com/office/drawing/2014/main" id="{41B926E7-0E9E-7948-A232-A8C369A1A10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51" name="object 10">
              <a:extLst>
                <a:ext uri="{FF2B5EF4-FFF2-40B4-BE49-F238E27FC236}">
                  <a16:creationId xmlns="" xmlns:a16="http://schemas.microsoft.com/office/drawing/2014/main" id="{77C660E2-F6D1-B64E-B2B6-A954CF8BF1B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52" name="object 11">
              <a:extLst>
                <a:ext uri="{FF2B5EF4-FFF2-40B4-BE49-F238E27FC236}">
                  <a16:creationId xmlns="" xmlns:a16="http://schemas.microsoft.com/office/drawing/2014/main" id="{441BF81B-53FE-6A4C-92C5-DB2443010B02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3" name="object 12">
              <a:extLst>
                <a:ext uri="{FF2B5EF4-FFF2-40B4-BE49-F238E27FC236}">
                  <a16:creationId xmlns="" xmlns:a16="http://schemas.microsoft.com/office/drawing/2014/main" id="{05F2A8D2-8C9F-ED4D-BA00-8EFEA8234DD8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55" name="object 13">
              <a:extLst>
                <a:ext uri="{FF2B5EF4-FFF2-40B4-BE49-F238E27FC236}">
                  <a16:creationId xmlns="" xmlns:a16="http://schemas.microsoft.com/office/drawing/2014/main" id="{2F4B0F69-CDB3-3749-B04E-A38361F498E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8" name="object 14">
              <a:extLst>
                <a:ext uri="{FF2B5EF4-FFF2-40B4-BE49-F238E27FC236}">
                  <a16:creationId xmlns="" xmlns:a16="http://schemas.microsoft.com/office/drawing/2014/main" id="{A3D5E69D-7069-7546-B396-DEF8C7BF7E9E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15">
              <a:extLst>
                <a:ext uri="{FF2B5EF4-FFF2-40B4-BE49-F238E27FC236}">
                  <a16:creationId xmlns="" xmlns:a16="http://schemas.microsoft.com/office/drawing/2014/main" id="{D13C6816-0D33-DC44-B3A3-B8C2B694E05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9478" y="4644876"/>
            <a:ext cx="353537" cy="32970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351897" y="4678922"/>
            <a:ext cx="28793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/>
              <a:t>Оформляется если нет единого пособия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3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3981855" y="2589272"/>
            <a:ext cx="4821158" cy="5676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5" name="object 17"/>
          <p:cNvSpPr txBox="1"/>
          <p:nvPr/>
        </p:nvSpPr>
        <p:spPr>
          <a:xfrm>
            <a:off x="1902049" y="165837"/>
            <a:ext cx="53074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600" b="1" dirty="0">
                <a:solidFill>
                  <a:srgbClr val="92D050"/>
                </a:solidFill>
                <a:cs typeface="Arial" pitchFamily="34" charset="0"/>
              </a:rPr>
              <a:t>МАТЕРИНСКИЙ 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КАПИТАЛ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5124" y="563868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247571" y="751357"/>
            <a:ext cx="3183365" cy="468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8450" y="861247"/>
            <a:ext cx="247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250" indent="-352250" algn="ctr" defTabSz="1102423">
              <a:defRPr/>
            </a:pPr>
            <a:r>
              <a:rPr lang="ru-RU" b="1" dirty="0" smtClean="0">
                <a:solidFill>
                  <a:srgbClr val="000000"/>
                </a:solidFill>
              </a:rPr>
              <a:t>ФЕДЕРАЛЬНЫЙ МАТКАПИТАЛ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7297" y="2691153"/>
            <a:ext cx="3962162" cy="30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050" b="1" dirty="0" smtClean="0"/>
              <a:t>ЗАБАЙКАЛЬСКИЙ МАТКАПИТАЛ НА ВТОРОГО РЕБЁНКА</a:t>
            </a:r>
            <a:endParaRPr lang="ru-RU" sz="105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21011" y="3397939"/>
            <a:ext cx="21581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/>
            <a:r>
              <a:rPr lang="ru-RU" b="1" dirty="0"/>
              <a:t>Кто может получить</a:t>
            </a:r>
            <a:r>
              <a:rPr lang="ru-RU" b="1" dirty="0" smtClean="0"/>
              <a:t>?</a:t>
            </a:r>
            <a:endParaRPr lang="ru-RU" dirty="0" smtClean="0"/>
          </a:p>
          <a:p>
            <a:pPr marL="171450" algn="ctr"/>
            <a:r>
              <a:rPr lang="ru-RU" sz="1000" dirty="0" smtClean="0"/>
              <a:t>Семьи </a:t>
            </a:r>
            <a:r>
              <a:rPr lang="ru-RU" sz="1000" dirty="0"/>
              <a:t>при рождении </a:t>
            </a:r>
            <a:r>
              <a:rPr lang="ru-RU" sz="1000" dirty="0" smtClean="0"/>
              <a:t>второго </a:t>
            </a:r>
            <a:r>
              <a:rPr lang="ru-RU" sz="1000" dirty="0"/>
              <a:t>ребёнка после 2018 </a:t>
            </a:r>
            <a:r>
              <a:rPr lang="ru-RU" sz="1000" dirty="0" smtClean="0"/>
              <a:t>года</a:t>
            </a:r>
            <a:endParaRPr lang="ru-RU" sz="1000" dirty="0"/>
          </a:p>
          <a:p>
            <a:pPr marL="171450" algn="ctr"/>
            <a:endParaRPr lang="ru-RU" sz="900" dirty="0" smtClean="0"/>
          </a:p>
          <a:p>
            <a:pPr marL="171450" algn="ctr"/>
            <a:r>
              <a:rPr lang="ru-RU" b="1" dirty="0" smtClean="0"/>
              <a:t> </a:t>
            </a:r>
            <a:r>
              <a:rPr lang="ru-RU" b="1" dirty="0"/>
              <a:t>Как </a:t>
            </a:r>
            <a:r>
              <a:rPr lang="ru-RU" b="1" dirty="0" smtClean="0"/>
              <a:t>получить?</a:t>
            </a:r>
            <a:endParaRPr lang="ru-RU" dirty="0" smtClean="0"/>
          </a:p>
          <a:p>
            <a:pPr marL="171450" algn="ctr"/>
            <a:r>
              <a:rPr lang="ru-RU" sz="1000" dirty="0" smtClean="0"/>
              <a:t>Оформить можно в МФЦ </a:t>
            </a:r>
            <a:r>
              <a:rPr lang="ru-RU" sz="1000" dirty="0"/>
              <a:t>или в </a:t>
            </a:r>
            <a:r>
              <a:rPr lang="ru-RU" sz="1000" dirty="0" smtClean="0"/>
              <a:t>отделе соцзащиты по месту жительства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6976" y="1487504"/>
            <a:ext cx="1585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586 946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5682" y="3544133"/>
            <a:ext cx="1535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775 </a:t>
            </a:r>
            <a:r>
              <a:rPr lang="ru-RU" sz="2800" b="1" dirty="0" smtClean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628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025" y="2075780"/>
            <a:ext cx="14269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/>
              <a:t>на первого ребёнка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336" y="4070590"/>
            <a:ext cx="14205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/>
              <a:t>на второго ребёнка</a:t>
            </a:r>
          </a:p>
        </p:txBody>
      </p:sp>
      <p:grpSp>
        <p:nvGrpSpPr>
          <p:cNvPr id="40" name="Group 45">
            <a:extLst>
              <a:ext uri="{FF2B5EF4-FFF2-40B4-BE49-F238E27FC236}">
                <a16:creationId xmlns="" xmlns:a16="http://schemas.microsoft.com/office/drawing/2014/main" id="{F1DF1D25-E3DA-5D4F-AFBC-07A397F39861}"/>
              </a:ext>
            </a:extLst>
          </p:cNvPr>
          <p:cNvGrpSpPr/>
          <p:nvPr/>
        </p:nvGrpSpPr>
        <p:grpSpPr>
          <a:xfrm>
            <a:off x="269715" y="724007"/>
            <a:ext cx="403006" cy="535537"/>
            <a:chOff x="634994" y="480009"/>
            <a:chExt cx="914452" cy="1075526"/>
          </a:xfrm>
        </p:grpSpPr>
        <p:pic>
          <p:nvPicPr>
            <p:cNvPr id="41" name="object 3">
              <a:extLst>
                <a:ext uri="{FF2B5EF4-FFF2-40B4-BE49-F238E27FC236}">
                  <a16:creationId xmlns="" xmlns:a16="http://schemas.microsoft.com/office/drawing/2014/main" id="{F380E581-197A-4749-AE4D-D24057C2E5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2" name="object 4">
              <a:extLst>
                <a:ext uri="{FF2B5EF4-FFF2-40B4-BE49-F238E27FC236}">
                  <a16:creationId xmlns="" xmlns:a16="http://schemas.microsoft.com/office/drawing/2014/main" id="{4976A38B-ADEE-694B-A409-33A3A8A65F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3" name="object 5">
              <a:extLst>
                <a:ext uri="{FF2B5EF4-FFF2-40B4-BE49-F238E27FC236}">
                  <a16:creationId xmlns="" xmlns:a16="http://schemas.microsoft.com/office/drawing/2014/main" id="{EE08DC63-C15B-4D41-B89D-1CD5929880C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6">
              <a:extLst>
                <a:ext uri="{FF2B5EF4-FFF2-40B4-BE49-F238E27FC236}">
                  <a16:creationId xmlns="" xmlns:a16="http://schemas.microsoft.com/office/drawing/2014/main" id="{8E5EAE0A-62F7-EA4B-82FF-96E0C07473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45" name="object 7">
              <a:extLst>
                <a:ext uri="{FF2B5EF4-FFF2-40B4-BE49-F238E27FC236}">
                  <a16:creationId xmlns="" xmlns:a16="http://schemas.microsoft.com/office/drawing/2014/main" id="{EE4C96C7-DD26-1549-8CB5-D5C26BAAE2C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6" name="object 8">
              <a:extLst>
                <a:ext uri="{FF2B5EF4-FFF2-40B4-BE49-F238E27FC236}">
                  <a16:creationId xmlns="" xmlns:a16="http://schemas.microsoft.com/office/drawing/2014/main" id="{5F7B07DD-51DB-934D-86C2-E256CABE8B2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9">
              <a:extLst>
                <a:ext uri="{FF2B5EF4-FFF2-40B4-BE49-F238E27FC236}">
                  <a16:creationId xmlns="" xmlns:a16="http://schemas.microsoft.com/office/drawing/2014/main" id="{41B926E7-0E9E-7948-A232-A8C369A1A10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8" name="object 10">
              <a:extLst>
                <a:ext uri="{FF2B5EF4-FFF2-40B4-BE49-F238E27FC236}">
                  <a16:creationId xmlns="" xmlns:a16="http://schemas.microsoft.com/office/drawing/2014/main" id="{77C660E2-F6D1-B64E-B2B6-A954CF8BF1B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9" name="object 11">
              <a:extLst>
                <a:ext uri="{FF2B5EF4-FFF2-40B4-BE49-F238E27FC236}">
                  <a16:creationId xmlns="" xmlns:a16="http://schemas.microsoft.com/office/drawing/2014/main" id="{441BF81B-53FE-6A4C-92C5-DB2443010B0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0" name="object 12">
              <a:extLst>
                <a:ext uri="{FF2B5EF4-FFF2-40B4-BE49-F238E27FC236}">
                  <a16:creationId xmlns="" xmlns:a16="http://schemas.microsoft.com/office/drawing/2014/main" id="{05F2A8D2-8C9F-ED4D-BA00-8EFEA8234DD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="" xmlns:a16="http://schemas.microsoft.com/office/drawing/2014/main" id="{2F4B0F69-CDB3-3749-B04E-A38361F498E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="" xmlns:a16="http://schemas.microsoft.com/office/drawing/2014/main" id="{A3D5E69D-7069-7546-B396-DEF8C7BF7E9E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15">
              <a:extLst>
                <a:ext uri="{FF2B5EF4-FFF2-40B4-BE49-F238E27FC236}">
                  <a16:creationId xmlns="" xmlns:a16="http://schemas.microsoft.com/office/drawing/2014/main" id="{D13C6816-0D33-DC44-B3A3-B8C2B694E05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1" name="Прямоугольник 70"/>
          <p:cNvSpPr/>
          <p:nvPr/>
        </p:nvSpPr>
        <p:spPr>
          <a:xfrm>
            <a:off x="4055931" y="4540338"/>
            <a:ext cx="22829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(для </a:t>
            </a:r>
            <a:r>
              <a:rPr lang="ru-RU" sz="1000" b="1" dirty="0"/>
              <a:t>детей, </a:t>
            </a:r>
            <a:r>
              <a:rPr lang="ru-RU" sz="1000" b="1" dirty="0" smtClean="0"/>
              <a:t>рожденных </a:t>
            </a:r>
            <a:r>
              <a:rPr lang="ru-RU" sz="1000" b="1" dirty="0"/>
              <a:t>с 2020 </a:t>
            </a:r>
            <a:r>
              <a:rPr lang="ru-RU" sz="1000" b="1" dirty="0" smtClean="0"/>
              <a:t>г. )</a:t>
            </a:r>
            <a:endParaRPr lang="ru-RU" sz="10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078305" y="3821132"/>
            <a:ext cx="2260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/>
              <a:t>(</a:t>
            </a:r>
            <a:r>
              <a:rPr lang="ru-RU" sz="1000" b="1" dirty="0" smtClean="0"/>
              <a:t>для </a:t>
            </a:r>
            <a:r>
              <a:rPr lang="ru-RU" sz="1000" b="1" dirty="0"/>
              <a:t>детей, рожденных </a:t>
            </a:r>
            <a:r>
              <a:rPr lang="ru-RU" sz="1000" b="1" dirty="0" smtClean="0"/>
              <a:t>в </a:t>
            </a:r>
            <a:r>
              <a:rPr lang="ru-RU" sz="1000" b="1" dirty="0"/>
              <a:t>2019 </a:t>
            </a:r>
            <a:r>
              <a:rPr lang="ru-RU" sz="1000" b="1" dirty="0" smtClean="0"/>
              <a:t>г.)</a:t>
            </a:r>
            <a:endParaRPr lang="ru-RU" sz="10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262809" y="4083925"/>
            <a:ext cx="1563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232 </a:t>
            </a:r>
            <a:r>
              <a:rPr lang="ru-RU" sz="2800" b="1" dirty="0" smtClean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688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4217620" y="3338655"/>
            <a:ext cx="152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176 </a:t>
            </a:r>
            <a:r>
              <a:rPr lang="ru-RU" sz="2800" b="1" dirty="0" smtClean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084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311446" y="950710"/>
            <a:ext cx="348864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/>
            <a:r>
              <a:rPr lang="ru-RU" b="1" dirty="0"/>
              <a:t>Кто может </a:t>
            </a:r>
            <a:r>
              <a:rPr lang="ru-RU" b="1" dirty="0" smtClean="0"/>
              <a:t>получить?</a:t>
            </a:r>
          </a:p>
          <a:p>
            <a:pPr marL="171450" algn="ctr"/>
            <a:r>
              <a:rPr lang="ru-RU" sz="1000" dirty="0"/>
              <a:t>Семьи при рождении </a:t>
            </a:r>
            <a:r>
              <a:rPr lang="ru-RU" sz="1000" dirty="0" smtClean="0"/>
              <a:t>первого, второго и последующих детей, если ранее не воспользовались этим правом </a:t>
            </a:r>
            <a:endParaRPr lang="ru-RU" sz="1000" dirty="0"/>
          </a:p>
          <a:p>
            <a:pPr marL="171450" algn="ctr"/>
            <a:endParaRPr lang="ru-RU" sz="900" dirty="0" smtClean="0"/>
          </a:p>
          <a:p>
            <a:pPr algn="ctr"/>
            <a:r>
              <a:rPr lang="ru-RU" b="1" dirty="0" smtClean="0"/>
              <a:t> Как получить?</a:t>
            </a:r>
            <a:endParaRPr lang="ru-RU" dirty="0"/>
          </a:p>
          <a:p>
            <a:pPr marL="171450" algn="ctr"/>
            <a:r>
              <a:rPr lang="ru-RU" sz="1000" dirty="0" smtClean="0"/>
              <a:t>Сертификат оформляется </a:t>
            </a:r>
            <a:r>
              <a:rPr lang="ru-RU" sz="1000" dirty="0"/>
              <a:t>в беззаявительном порядке -  </a:t>
            </a:r>
          </a:p>
          <a:p>
            <a:pPr marL="171450" algn="ctr"/>
            <a:r>
              <a:rPr lang="ru-RU" sz="1000" dirty="0"/>
              <a:t>он направляется в личный кабинет на «</a:t>
            </a:r>
            <a:r>
              <a:rPr lang="ru-RU" sz="1000" dirty="0" err="1"/>
              <a:t>Госуслугах</a:t>
            </a:r>
            <a:r>
              <a:rPr lang="ru-RU" sz="1000" dirty="0"/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768" y="1413307"/>
            <a:ext cx="461132" cy="643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571" y="3425247"/>
            <a:ext cx="447294" cy="624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4522" y="3427443"/>
            <a:ext cx="448367" cy="63614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5300" y="1581913"/>
            <a:ext cx="304276" cy="4081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87702" y="3666105"/>
            <a:ext cx="304276" cy="4081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6270" y="4140229"/>
            <a:ext cx="304276" cy="40817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4082" y="3438347"/>
            <a:ext cx="304276" cy="408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777" y="2630282"/>
            <a:ext cx="731753" cy="526689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304596" y="1701989"/>
            <a:ext cx="1040408" cy="84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3249006" y="3517215"/>
            <a:ext cx="610652" cy="5987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301355" y="889202"/>
            <a:ext cx="3103469" cy="5869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09719" y="889955"/>
            <a:ext cx="2995132" cy="6071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5" name="object 17"/>
          <p:cNvSpPr txBox="1"/>
          <p:nvPr/>
        </p:nvSpPr>
        <p:spPr>
          <a:xfrm>
            <a:off x="1828870" y="244179"/>
            <a:ext cx="53074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92D050"/>
                </a:solidFill>
                <a:cs typeface="Arial" pitchFamily="34" charset="0"/>
              </a:rPr>
              <a:t>ПОСОБИЯ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СЕМЬЯМ С ДЕТЬМИ</a:t>
            </a:r>
            <a:endParaRPr lang="ru-RU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6744" y="738965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5099" y="977308"/>
            <a:ext cx="26143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ЕДИНОВРЕМЕННОЕ ПОСОБИЕ </a:t>
            </a:r>
          </a:p>
          <a:p>
            <a:pPr algn="ctr"/>
            <a:r>
              <a:rPr lang="ru-RU" sz="1050" b="1" dirty="0" smtClean="0"/>
              <a:t>ПРИ РОЖДЕНИИ РЕБЁНКА</a:t>
            </a:r>
            <a:endParaRPr lang="ru-RU" sz="105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66107" y="1518232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22 </a:t>
            </a:r>
            <a:r>
              <a:rPr lang="ru-RU" sz="2800" b="1" dirty="0" smtClean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909,03*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F1DF1D25-E3DA-5D4F-AFBC-07A397F39861}"/>
              </a:ext>
            </a:extLst>
          </p:cNvPr>
          <p:cNvGrpSpPr/>
          <p:nvPr/>
        </p:nvGrpSpPr>
        <p:grpSpPr>
          <a:xfrm>
            <a:off x="413213" y="932782"/>
            <a:ext cx="433088" cy="499791"/>
            <a:chOff x="634994" y="480009"/>
            <a:chExt cx="914452" cy="1075526"/>
          </a:xfrm>
        </p:grpSpPr>
        <p:pic>
          <p:nvPicPr>
            <p:cNvPr id="47" name="object 3">
              <a:extLst>
                <a:ext uri="{FF2B5EF4-FFF2-40B4-BE49-F238E27FC236}">
                  <a16:creationId xmlns="" xmlns:a16="http://schemas.microsoft.com/office/drawing/2014/main" id="{F380E581-197A-4749-AE4D-D24057C2E5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8" name="object 4">
              <a:extLst>
                <a:ext uri="{FF2B5EF4-FFF2-40B4-BE49-F238E27FC236}">
                  <a16:creationId xmlns="" xmlns:a16="http://schemas.microsoft.com/office/drawing/2014/main" id="{4976A38B-ADEE-694B-A409-33A3A8A65F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9" name="object 5">
              <a:extLst>
                <a:ext uri="{FF2B5EF4-FFF2-40B4-BE49-F238E27FC236}">
                  <a16:creationId xmlns="" xmlns:a16="http://schemas.microsoft.com/office/drawing/2014/main" id="{EE08DC63-C15B-4D41-B89D-1CD5929880C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6">
              <a:extLst>
                <a:ext uri="{FF2B5EF4-FFF2-40B4-BE49-F238E27FC236}">
                  <a16:creationId xmlns="" xmlns:a16="http://schemas.microsoft.com/office/drawing/2014/main" id="{8E5EAE0A-62F7-EA4B-82FF-96E0C07473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51" name="object 7">
              <a:extLst>
                <a:ext uri="{FF2B5EF4-FFF2-40B4-BE49-F238E27FC236}">
                  <a16:creationId xmlns="" xmlns:a16="http://schemas.microsoft.com/office/drawing/2014/main" id="{EE4C96C7-DD26-1549-8CB5-D5C26BAAE2C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52" name="object 8">
              <a:extLst>
                <a:ext uri="{FF2B5EF4-FFF2-40B4-BE49-F238E27FC236}">
                  <a16:creationId xmlns="" xmlns:a16="http://schemas.microsoft.com/office/drawing/2014/main" id="{5F7B07DD-51DB-934D-86C2-E256CABE8B2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9">
              <a:extLst>
                <a:ext uri="{FF2B5EF4-FFF2-40B4-BE49-F238E27FC236}">
                  <a16:creationId xmlns="" xmlns:a16="http://schemas.microsoft.com/office/drawing/2014/main" id="{41B926E7-0E9E-7948-A232-A8C369A1A10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57" name="object 10">
              <a:extLst>
                <a:ext uri="{FF2B5EF4-FFF2-40B4-BE49-F238E27FC236}">
                  <a16:creationId xmlns="" xmlns:a16="http://schemas.microsoft.com/office/drawing/2014/main" id="{77C660E2-F6D1-B64E-B2B6-A954CF8BF1B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58" name="object 11">
              <a:extLst>
                <a:ext uri="{FF2B5EF4-FFF2-40B4-BE49-F238E27FC236}">
                  <a16:creationId xmlns="" xmlns:a16="http://schemas.microsoft.com/office/drawing/2014/main" id="{441BF81B-53FE-6A4C-92C5-DB2443010B0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9" name="object 12">
              <a:extLst>
                <a:ext uri="{FF2B5EF4-FFF2-40B4-BE49-F238E27FC236}">
                  <a16:creationId xmlns="" xmlns:a16="http://schemas.microsoft.com/office/drawing/2014/main" id="{05F2A8D2-8C9F-ED4D-BA00-8EFEA8234DD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0" name="object 13">
              <a:extLst>
                <a:ext uri="{FF2B5EF4-FFF2-40B4-BE49-F238E27FC236}">
                  <a16:creationId xmlns="" xmlns:a16="http://schemas.microsoft.com/office/drawing/2014/main" id="{2F4B0F69-CDB3-3749-B04E-A38361F498E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61" name="object 14">
              <a:extLst>
                <a:ext uri="{FF2B5EF4-FFF2-40B4-BE49-F238E27FC236}">
                  <a16:creationId xmlns="" xmlns:a16="http://schemas.microsoft.com/office/drawing/2014/main" id="{A3D5E69D-7069-7546-B396-DEF8C7BF7E9E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15">
              <a:extLst>
                <a:ext uri="{FF2B5EF4-FFF2-40B4-BE49-F238E27FC236}">
                  <a16:creationId xmlns="" xmlns:a16="http://schemas.microsoft.com/office/drawing/2014/main" id="{D13C6816-0D33-DC44-B3A3-B8C2B694E05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-113120" y="2219506"/>
            <a:ext cx="40399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/>
            <a:r>
              <a:rPr lang="ru-RU" b="1" dirty="0"/>
              <a:t>Кто может получить</a:t>
            </a:r>
            <a:r>
              <a:rPr lang="ru-RU" b="1" dirty="0" smtClean="0"/>
              <a:t>?</a:t>
            </a:r>
          </a:p>
          <a:p>
            <a:pPr marL="171450" algn="ctr"/>
            <a:r>
              <a:rPr lang="ru-RU" sz="1000" dirty="0"/>
              <a:t>Семьи при рождении детей</a:t>
            </a:r>
          </a:p>
          <a:p>
            <a:pPr marL="171450" algn="ctr"/>
            <a:endParaRPr lang="ru-RU" altLang="ru-RU" b="1" dirty="0"/>
          </a:p>
          <a:p>
            <a:pPr marL="171450" algn="ctr"/>
            <a:r>
              <a:rPr lang="ru-RU" altLang="ru-RU" b="1" dirty="0" smtClean="0"/>
              <a:t>Условия получения?</a:t>
            </a:r>
            <a:endParaRPr lang="ru-RU" altLang="ru-RU" b="1" dirty="0"/>
          </a:p>
          <a:p>
            <a:pPr marL="171450" algn="ctr"/>
            <a:r>
              <a:rPr lang="ru-RU" sz="1000" dirty="0" smtClean="0"/>
              <a:t>Оба родителя не </a:t>
            </a:r>
            <a:r>
              <a:rPr lang="ru-RU" sz="1000" dirty="0"/>
              <a:t>работают </a:t>
            </a:r>
            <a:r>
              <a:rPr lang="ru-RU" sz="1000" dirty="0" smtClean="0"/>
              <a:t>- пособие </a:t>
            </a:r>
            <a:r>
              <a:rPr lang="ru-RU" sz="1000" dirty="0"/>
              <a:t>предоставляется СФР. Для работающих родителей - по месту  работы.</a:t>
            </a:r>
          </a:p>
          <a:p>
            <a:pPr marL="171450" algn="ctr"/>
            <a:r>
              <a:rPr lang="ru-RU" sz="1000" dirty="0"/>
              <a:t>Обратиться не позднее 6 мес. со дня рождения</a:t>
            </a:r>
          </a:p>
          <a:p>
            <a:pPr marL="171450" algn="ctr"/>
            <a:endParaRPr lang="ru-RU" dirty="0" smtClean="0"/>
          </a:p>
          <a:p>
            <a:pPr marL="171450" algn="ctr"/>
            <a:r>
              <a:rPr lang="ru-RU" b="1" dirty="0"/>
              <a:t>Как </a:t>
            </a:r>
            <a:r>
              <a:rPr lang="ru-RU" b="1" dirty="0" smtClean="0"/>
              <a:t>получить?</a:t>
            </a:r>
            <a:endParaRPr lang="ru-RU" dirty="0" smtClean="0"/>
          </a:p>
          <a:p>
            <a:pPr marL="171450" algn="ctr"/>
            <a:r>
              <a:rPr lang="ru-RU" sz="1000" dirty="0"/>
              <a:t>Обратиться в </a:t>
            </a:r>
            <a:r>
              <a:rPr lang="ru-RU" sz="1000" dirty="0" smtClean="0"/>
              <a:t>МФЦ, </a:t>
            </a:r>
            <a:r>
              <a:rPr lang="ru-RU" sz="1000" dirty="0" err="1" smtClean="0"/>
              <a:t>Госуслуги</a:t>
            </a:r>
            <a:r>
              <a:rPr lang="ru-RU" sz="1000" dirty="0" smtClean="0"/>
              <a:t> или СФР</a:t>
            </a:r>
            <a:endParaRPr lang="ru-RU" sz="1000" dirty="0"/>
          </a:p>
          <a:p>
            <a:pPr marL="171450" algn="ctr"/>
            <a:endParaRPr lang="en-US" b="1" dirty="0"/>
          </a:p>
          <a:p>
            <a:pPr marL="171450" algn="ctr"/>
            <a:r>
              <a:rPr lang="ru-RU" altLang="ru-RU" b="1" dirty="0"/>
              <a:t> </a:t>
            </a:r>
          </a:p>
          <a:p>
            <a:pPr marL="171450" algn="ctr"/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78308" y="425129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solidFill>
                  <a:srgbClr val="003BB0"/>
                </a:solidFill>
              </a:rPr>
              <a:t>* </a:t>
            </a:r>
            <a:r>
              <a:rPr lang="ru-RU" sz="1000" i="1" dirty="0" smtClean="0"/>
              <a:t>Размер пособия в Забайкальском крае устанавливается </a:t>
            </a:r>
          </a:p>
          <a:p>
            <a:r>
              <a:rPr lang="ru-RU" sz="1000" i="1" dirty="0" smtClean="0"/>
              <a:t>с учетом районных коэффициентов</a:t>
            </a:r>
            <a:endParaRPr lang="ru-RU" sz="1000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459015" y="904968"/>
            <a:ext cx="245953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ЕДИНОВРЕМЕННАЯ </a:t>
            </a:r>
            <a:r>
              <a:rPr lang="ru-RU" sz="1050" b="1" dirty="0" smtClean="0"/>
              <a:t>ВЫПЛАТА</a:t>
            </a:r>
          </a:p>
          <a:p>
            <a:pPr algn="ctr"/>
            <a:r>
              <a:rPr lang="ru-RU" sz="1050" b="1" dirty="0" smtClean="0"/>
              <a:t> </a:t>
            </a:r>
            <a:r>
              <a:rPr lang="ru-RU" sz="1050" b="1" dirty="0"/>
              <a:t>ПРИ РОЖДЕНИИ </a:t>
            </a:r>
            <a:r>
              <a:rPr lang="ru-RU" sz="1050" b="1" dirty="0" smtClean="0">
                <a:solidFill>
                  <a:srgbClr val="FF0000"/>
                </a:solidFill>
              </a:rPr>
              <a:t>ПЕРВОГО </a:t>
            </a:r>
            <a:r>
              <a:rPr lang="ru-RU" sz="1050" b="1" dirty="0" smtClean="0"/>
              <a:t>РЕБЕНКА</a:t>
            </a:r>
            <a:endParaRPr lang="ru-RU" sz="1050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713444" y="1525135"/>
            <a:ext cx="1429544" cy="595027"/>
          </a:xfrm>
          <a:prstGeom prst="rect">
            <a:avLst/>
          </a:prstGeom>
        </p:spPr>
        <p:txBody>
          <a:bodyPr wrap="none" lIns="162553" tIns="81276" rIns="162553" bIns="81276">
            <a:spAutoFit/>
          </a:bodyPr>
          <a:lstStyle/>
          <a:p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35 </a:t>
            </a:r>
            <a:r>
              <a:rPr lang="ru-RU" sz="2800" b="1" dirty="0" smtClean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610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19" y="954182"/>
            <a:ext cx="703725" cy="52738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5565" y="1595428"/>
            <a:ext cx="304276" cy="4081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90850" y="1664455"/>
            <a:ext cx="304276" cy="4081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0582" y="1319090"/>
            <a:ext cx="2029137" cy="35890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915061" y="2588838"/>
            <a:ext cx="32289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/>
            <a:r>
              <a:rPr lang="ru-RU" b="1" dirty="0"/>
              <a:t>Кто может </a:t>
            </a:r>
            <a:r>
              <a:rPr lang="ru-RU" b="1" dirty="0" smtClean="0"/>
              <a:t>получить?</a:t>
            </a:r>
            <a:endParaRPr lang="en-US" b="1" dirty="0" smtClean="0"/>
          </a:p>
          <a:p>
            <a:pPr marL="171450" algn="ctr"/>
            <a:r>
              <a:rPr lang="ru-RU" sz="1000" dirty="0"/>
              <a:t>Семьи при рождении первого ребёнка после 2018 года, независимо от доходов</a:t>
            </a:r>
          </a:p>
          <a:p>
            <a:pPr marL="171450" algn="ctr"/>
            <a:endParaRPr lang="ru-RU" dirty="0"/>
          </a:p>
          <a:p>
            <a:pPr marL="171450" algn="ctr"/>
            <a:r>
              <a:rPr lang="ru-RU" altLang="ru-RU" sz="1050" b="1" dirty="0"/>
              <a:t>Условия </a:t>
            </a:r>
            <a:r>
              <a:rPr lang="ru-RU" altLang="ru-RU" sz="1050" b="1" dirty="0" smtClean="0"/>
              <a:t>получения?</a:t>
            </a:r>
          </a:p>
          <a:p>
            <a:pPr marL="171450" algn="ctr"/>
            <a:r>
              <a:rPr lang="ru-RU" sz="1000" dirty="0"/>
              <a:t>Обратиться не позднее 6 мес. со дня рождения ребёнка</a:t>
            </a:r>
          </a:p>
          <a:p>
            <a:pPr marL="171450" algn="ctr"/>
            <a:endParaRPr lang="ru-RU" sz="1050" dirty="0"/>
          </a:p>
          <a:p>
            <a:pPr algn="ctr"/>
            <a:r>
              <a:rPr lang="ru-RU" b="1" dirty="0"/>
              <a:t> Как получить?</a:t>
            </a:r>
            <a:endParaRPr lang="ru-RU" dirty="0"/>
          </a:p>
          <a:p>
            <a:pPr marL="171450" algn="ctr"/>
            <a:r>
              <a:rPr lang="ru-RU" sz="1000" dirty="0"/>
              <a:t>Через </a:t>
            </a:r>
            <a:r>
              <a:rPr lang="ru-RU" sz="1000" dirty="0" err="1"/>
              <a:t>Госуслуги</a:t>
            </a:r>
            <a:r>
              <a:rPr lang="ru-RU" sz="1000" dirty="0"/>
              <a:t>,  МФЦ или в отделе соцзащиты по месту жительства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4889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38" y="1312402"/>
            <a:ext cx="304276" cy="408175"/>
          </a:xfrm>
          <a:prstGeom prst="rect">
            <a:avLst/>
          </a:prstGeom>
        </p:spPr>
      </p:pic>
      <p:sp>
        <p:nvSpPr>
          <p:cNvPr id="25" name="object 17"/>
          <p:cNvSpPr txBox="1"/>
          <p:nvPr/>
        </p:nvSpPr>
        <p:spPr>
          <a:xfrm>
            <a:off x="1002566" y="164393"/>
            <a:ext cx="720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92D050"/>
                </a:solidFill>
                <a:cs typeface="Arial" pitchFamily="34" charset="0"/>
              </a:rPr>
              <a:t>ЕЖЕМЕСЯЧНЫЕ ВЫПЛАТЫ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НА ДЕТЕЙ</a:t>
            </a:r>
            <a:endParaRPr lang="ru-RU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123" y="531092"/>
            <a:ext cx="91388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237111" y="643268"/>
            <a:ext cx="3764593" cy="479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60826" y="659381"/>
            <a:ext cx="29961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250" indent="-352250" algn="ctr" defTabSz="1102423">
              <a:defRPr/>
            </a:pPr>
            <a:r>
              <a:rPr lang="ru-RU" sz="1050" b="1" dirty="0" smtClean="0"/>
              <a:t>ЕЖЕМЕСЯЧНОЕ ПОСОБИЕ ПО УХОДУ ЗА РЕБЕНКОМ</a:t>
            </a:r>
            <a:endParaRPr lang="ru-RU" sz="105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206607" y="657896"/>
            <a:ext cx="3764593" cy="4676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206607" y="678687"/>
            <a:ext cx="45008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250" indent="-352250" algn="ctr" defTabSz="1102423">
              <a:defRPr/>
            </a:pPr>
            <a:r>
              <a:rPr lang="ru-RU" sz="1050" b="1" dirty="0" smtClean="0"/>
              <a:t>ЕЖЕМЕСЯЧНОЕ ПОСОБИЕ </a:t>
            </a:r>
          </a:p>
          <a:p>
            <a:pPr marL="352250" indent="-352250" algn="ctr" defTabSz="1102423">
              <a:defRPr/>
            </a:pPr>
            <a:r>
              <a:rPr lang="ru-RU" sz="1050" b="1" dirty="0" smtClean="0"/>
              <a:t>НА РЕБЁНКА ВОЕННОСЛУЖАЩЕГО</a:t>
            </a:r>
            <a:endParaRPr lang="ru-RU" sz="105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658751" y="1889795"/>
            <a:ext cx="3234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/>
            <a:r>
              <a:rPr lang="ru-RU" sz="1000" b="1" dirty="0" smtClean="0"/>
              <a:t>Кто </a:t>
            </a:r>
            <a:r>
              <a:rPr lang="ru-RU" sz="1000" b="1" dirty="0"/>
              <a:t>может получить</a:t>
            </a:r>
            <a:r>
              <a:rPr lang="ru-RU" sz="1000" b="1" dirty="0" smtClean="0"/>
              <a:t>?</a:t>
            </a:r>
          </a:p>
          <a:p>
            <a:pPr marL="171450" algn="ctr"/>
            <a:r>
              <a:rPr lang="ru-RU" sz="1000" dirty="0"/>
              <a:t>Семьи военнослужащих, проходящих военную службу по призыву или семьи </a:t>
            </a:r>
            <a:r>
              <a:rPr lang="ru-RU" sz="1000" dirty="0" smtClean="0"/>
              <a:t>мобилизованных</a:t>
            </a:r>
          </a:p>
          <a:p>
            <a:pPr marL="171450" algn="ctr"/>
            <a:r>
              <a:rPr lang="ru-RU" sz="1000" dirty="0"/>
              <a:t/>
            </a:r>
            <a:br>
              <a:rPr lang="ru-RU" sz="1000" dirty="0"/>
            </a:br>
            <a:r>
              <a:rPr lang="ru-RU" altLang="ru-RU" sz="1000" b="1" dirty="0"/>
              <a:t>Условия </a:t>
            </a:r>
            <a:r>
              <a:rPr lang="ru-RU" altLang="ru-RU" sz="1000" b="1" dirty="0" smtClean="0"/>
              <a:t>получения?</a:t>
            </a:r>
          </a:p>
          <a:p>
            <a:pPr marL="171450" algn="ctr"/>
            <a:r>
              <a:rPr lang="ru-RU" sz="1000" dirty="0" smtClean="0"/>
              <a:t>Предоставляется на детей в возрасте до 3-х лет.</a:t>
            </a:r>
          </a:p>
          <a:p>
            <a:pPr marL="171450" algn="ctr"/>
            <a:r>
              <a:rPr lang="ru-RU" sz="1000" dirty="0" smtClean="0"/>
              <a:t>Обратиться </a:t>
            </a:r>
            <a:r>
              <a:rPr lang="ru-RU" sz="1000" dirty="0"/>
              <a:t>необходимо </a:t>
            </a:r>
            <a:r>
              <a:rPr lang="ru-RU" sz="1000" dirty="0" smtClean="0"/>
              <a:t>со дня рождение ребенка, но не позднее 6 мес. со </a:t>
            </a:r>
            <a:r>
              <a:rPr lang="ru-RU" sz="1000" dirty="0"/>
              <a:t>дня окончания </a:t>
            </a:r>
            <a:r>
              <a:rPr lang="ru-RU" sz="1000" dirty="0" smtClean="0"/>
              <a:t>военной </a:t>
            </a:r>
            <a:r>
              <a:rPr lang="ru-RU" sz="1000" dirty="0"/>
              <a:t>службы по </a:t>
            </a:r>
            <a:r>
              <a:rPr lang="ru-RU" sz="1000" dirty="0" smtClean="0"/>
              <a:t>призыву</a:t>
            </a:r>
          </a:p>
          <a:p>
            <a:pPr marL="171450" algn="ctr"/>
            <a:endParaRPr lang="ru-RU" sz="1000" dirty="0" smtClean="0"/>
          </a:p>
          <a:p>
            <a:pPr marL="171450" algn="ctr"/>
            <a:r>
              <a:rPr lang="ru-RU" sz="1000" b="1" dirty="0"/>
              <a:t>Как получить</a:t>
            </a:r>
            <a:r>
              <a:rPr lang="ru-RU" sz="1000" b="1" dirty="0" smtClean="0"/>
              <a:t>?</a:t>
            </a:r>
            <a:endParaRPr lang="ru-RU" sz="1000" dirty="0"/>
          </a:p>
          <a:p>
            <a:pPr marL="171450" algn="ctr"/>
            <a:r>
              <a:rPr lang="ru-RU" sz="1000" dirty="0" smtClean="0"/>
              <a:t>Обратиться в МФЦ </a:t>
            </a:r>
            <a:r>
              <a:rPr lang="ru-RU" sz="1000" dirty="0"/>
              <a:t>или в </a:t>
            </a:r>
            <a:r>
              <a:rPr lang="ru-RU" sz="1000" dirty="0" smtClean="0"/>
              <a:t>клиентскую службу СФР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828"/>
          <a:stretch/>
        </p:blipFill>
        <p:spPr>
          <a:xfrm>
            <a:off x="3882389" y="2187355"/>
            <a:ext cx="1831669" cy="28636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1282" y="1196913"/>
            <a:ext cx="3153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6216" fontAlgn="ctr"/>
            <a:r>
              <a:rPr lang="ru-RU" sz="2800" b="1" dirty="0" smtClean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8 591,47*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26139" y="1196913"/>
            <a:ext cx="1925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2800" b="1" dirty="0" smtClean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548,07*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23" name="Group 45">
            <a:extLst>
              <a:ext uri="{FF2B5EF4-FFF2-40B4-BE49-F238E27FC236}">
                <a16:creationId xmlns="" xmlns:a16="http://schemas.microsoft.com/office/drawing/2014/main" id="{F1DF1D25-E3DA-5D4F-AFBC-07A397F39861}"/>
              </a:ext>
            </a:extLst>
          </p:cNvPr>
          <p:cNvGrpSpPr/>
          <p:nvPr/>
        </p:nvGrpSpPr>
        <p:grpSpPr>
          <a:xfrm>
            <a:off x="325228" y="643268"/>
            <a:ext cx="390839" cy="479834"/>
            <a:chOff x="634994" y="480009"/>
            <a:chExt cx="914452" cy="1075526"/>
          </a:xfrm>
        </p:grpSpPr>
        <p:pic>
          <p:nvPicPr>
            <p:cNvPr id="24" name="object 3">
              <a:extLst>
                <a:ext uri="{FF2B5EF4-FFF2-40B4-BE49-F238E27FC236}">
                  <a16:creationId xmlns="" xmlns:a16="http://schemas.microsoft.com/office/drawing/2014/main" id="{F380E581-197A-4749-AE4D-D24057C2E55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26" name="object 4">
              <a:extLst>
                <a:ext uri="{FF2B5EF4-FFF2-40B4-BE49-F238E27FC236}">
                  <a16:creationId xmlns="" xmlns:a16="http://schemas.microsoft.com/office/drawing/2014/main" id="{4976A38B-ADEE-694B-A409-33A3A8A65F8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27" name="object 5">
              <a:extLst>
                <a:ext uri="{FF2B5EF4-FFF2-40B4-BE49-F238E27FC236}">
                  <a16:creationId xmlns="" xmlns:a16="http://schemas.microsoft.com/office/drawing/2014/main" id="{EE08DC63-C15B-4D41-B89D-1CD5929880C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6">
              <a:extLst>
                <a:ext uri="{FF2B5EF4-FFF2-40B4-BE49-F238E27FC236}">
                  <a16:creationId xmlns="" xmlns:a16="http://schemas.microsoft.com/office/drawing/2014/main" id="{8E5EAE0A-62F7-EA4B-82FF-96E0C074731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29" name="object 7">
              <a:extLst>
                <a:ext uri="{FF2B5EF4-FFF2-40B4-BE49-F238E27FC236}">
                  <a16:creationId xmlns="" xmlns:a16="http://schemas.microsoft.com/office/drawing/2014/main" id="{EE4C96C7-DD26-1549-8CB5-D5C26BAAE2C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30" name="object 8">
              <a:extLst>
                <a:ext uri="{FF2B5EF4-FFF2-40B4-BE49-F238E27FC236}">
                  <a16:creationId xmlns="" xmlns:a16="http://schemas.microsoft.com/office/drawing/2014/main" id="{5F7B07DD-51DB-934D-86C2-E256CABE8B2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9">
              <a:extLst>
                <a:ext uri="{FF2B5EF4-FFF2-40B4-BE49-F238E27FC236}">
                  <a16:creationId xmlns="" xmlns:a16="http://schemas.microsoft.com/office/drawing/2014/main" id="{41B926E7-0E9E-7948-A232-A8C369A1A10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32" name="object 10">
              <a:extLst>
                <a:ext uri="{FF2B5EF4-FFF2-40B4-BE49-F238E27FC236}">
                  <a16:creationId xmlns="" xmlns:a16="http://schemas.microsoft.com/office/drawing/2014/main" id="{77C660E2-F6D1-B64E-B2B6-A954CF8BF1B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33" name="object 11">
              <a:extLst>
                <a:ext uri="{FF2B5EF4-FFF2-40B4-BE49-F238E27FC236}">
                  <a16:creationId xmlns="" xmlns:a16="http://schemas.microsoft.com/office/drawing/2014/main" id="{441BF81B-53FE-6A4C-92C5-DB2443010B0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="" xmlns:a16="http://schemas.microsoft.com/office/drawing/2014/main" id="{05F2A8D2-8C9F-ED4D-BA00-8EFEA8234DD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="" xmlns:a16="http://schemas.microsoft.com/office/drawing/2014/main" id="{2F4B0F69-CDB3-3749-B04E-A38361F498E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36" name="object 14">
              <a:extLst>
                <a:ext uri="{FF2B5EF4-FFF2-40B4-BE49-F238E27FC236}">
                  <a16:creationId xmlns="" xmlns:a16="http://schemas.microsoft.com/office/drawing/2014/main" id="{A3D5E69D-7069-7546-B396-DEF8C7BF7E9E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15">
              <a:extLst>
                <a:ext uri="{FF2B5EF4-FFF2-40B4-BE49-F238E27FC236}">
                  <a16:creationId xmlns="" xmlns:a16="http://schemas.microsoft.com/office/drawing/2014/main" id="{D13C6816-0D33-DC44-B3A3-B8C2B694E05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56802" y="1889795"/>
            <a:ext cx="347851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/>
            <a:r>
              <a:rPr lang="ru-RU" sz="1000" b="1" dirty="0"/>
              <a:t>Кто может получить?</a:t>
            </a:r>
          </a:p>
          <a:p>
            <a:pPr marL="171450" algn="ctr"/>
            <a:r>
              <a:rPr lang="ru-RU" sz="1000" dirty="0" smtClean="0"/>
              <a:t>Неработающие граждане, если не оформлено единое пособие</a:t>
            </a:r>
          </a:p>
          <a:p>
            <a:pPr marL="171450" algn="ctr"/>
            <a:r>
              <a:rPr lang="ru-RU" sz="1000" dirty="0"/>
              <a:t>Предоставляется  на детей в возрасте до 1,5 лет</a:t>
            </a:r>
          </a:p>
          <a:p>
            <a:pPr marL="171450" algn="ctr"/>
            <a:endParaRPr lang="ru-RU" altLang="ru-RU" b="1" dirty="0"/>
          </a:p>
          <a:p>
            <a:pPr marL="171450" algn="ctr"/>
            <a:r>
              <a:rPr lang="ru-RU" altLang="ru-RU" sz="1000" b="1" dirty="0"/>
              <a:t>Условия </a:t>
            </a:r>
            <a:r>
              <a:rPr lang="ru-RU" altLang="ru-RU" sz="1000" b="1" dirty="0" smtClean="0"/>
              <a:t>получения?</a:t>
            </a:r>
            <a:endParaRPr lang="ru-RU" altLang="ru-RU" b="1" dirty="0"/>
          </a:p>
          <a:p>
            <a:pPr marL="171450" algn="ctr"/>
            <a:r>
              <a:rPr lang="ru-RU" sz="1000" dirty="0"/>
              <a:t>Обратиться  можно до достижения </a:t>
            </a:r>
            <a:r>
              <a:rPr lang="ru-RU" sz="1000" dirty="0" smtClean="0"/>
              <a:t>ребёнком </a:t>
            </a:r>
            <a:r>
              <a:rPr lang="ru-RU" sz="1000" dirty="0"/>
              <a:t>возраста 2-х </a:t>
            </a:r>
            <a:r>
              <a:rPr lang="ru-RU" sz="1000" dirty="0" smtClean="0"/>
              <a:t>лет</a:t>
            </a:r>
            <a:endParaRPr lang="ru-RU" sz="1000" dirty="0"/>
          </a:p>
          <a:p>
            <a:pPr marL="171450" algn="ctr"/>
            <a:endParaRPr lang="ru-RU" sz="1000" b="1" dirty="0" smtClean="0"/>
          </a:p>
          <a:p>
            <a:pPr marL="171450" algn="ctr"/>
            <a:r>
              <a:rPr lang="ru-RU" sz="1000" b="1" dirty="0" smtClean="0"/>
              <a:t>Как </a:t>
            </a:r>
            <a:r>
              <a:rPr lang="ru-RU" sz="1000" b="1" dirty="0"/>
              <a:t>получить?</a:t>
            </a:r>
          </a:p>
          <a:p>
            <a:pPr marL="171450" algn="ctr"/>
            <a:r>
              <a:rPr lang="ru-RU" sz="1000" dirty="0"/>
              <a:t>Обратиться в МФЦ или клиентскую службу СФР</a:t>
            </a:r>
          </a:p>
          <a:p>
            <a:pPr marL="171450" algn="ctr"/>
            <a:endParaRPr lang="en-US" sz="1000" dirty="0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385" y="1295178"/>
            <a:ext cx="304276" cy="40817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88297" y="4435181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* </a:t>
            </a:r>
            <a:r>
              <a:rPr lang="ru-RU" sz="1000" i="1" dirty="0" smtClean="0"/>
              <a:t>Размер пособия в Забайкальском крае устанавливается </a:t>
            </a:r>
          </a:p>
          <a:p>
            <a:r>
              <a:rPr lang="ru-RU" sz="1000" i="1" dirty="0" smtClean="0"/>
              <a:t>с учетом районных коэффициентов</a:t>
            </a:r>
            <a:endParaRPr lang="ru-RU" sz="1000" i="1" dirty="0"/>
          </a:p>
        </p:txBody>
      </p:sp>
      <p:grpSp>
        <p:nvGrpSpPr>
          <p:cNvPr id="59" name="Group 45">
            <a:extLst>
              <a:ext uri="{FF2B5EF4-FFF2-40B4-BE49-F238E27FC236}">
                <a16:creationId xmlns="" xmlns:a16="http://schemas.microsoft.com/office/drawing/2014/main" id="{F1DF1D25-E3DA-5D4F-AFBC-07A397F39861}"/>
              </a:ext>
            </a:extLst>
          </p:cNvPr>
          <p:cNvGrpSpPr/>
          <p:nvPr/>
        </p:nvGrpSpPr>
        <p:grpSpPr>
          <a:xfrm>
            <a:off x="5311032" y="675919"/>
            <a:ext cx="403026" cy="449597"/>
            <a:chOff x="634994" y="480009"/>
            <a:chExt cx="914452" cy="1075526"/>
          </a:xfrm>
        </p:grpSpPr>
        <p:pic>
          <p:nvPicPr>
            <p:cNvPr id="60" name="object 3">
              <a:extLst>
                <a:ext uri="{FF2B5EF4-FFF2-40B4-BE49-F238E27FC236}">
                  <a16:creationId xmlns="" xmlns:a16="http://schemas.microsoft.com/office/drawing/2014/main" id="{F380E581-197A-4749-AE4D-D24057C2E55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1" name="object 4">
              <a:extLst>
                <a:ext uri="{FF2B5EF4-FFF2-40B4-BE49-F238E27FC236}">
                  <a16:creationId xmlns="" xmlns:a16="http://schemas.microsoft.com/office/drawing/2014/main" id="{4976A38B-ADEE-694B-A409-33A3A8A65F8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62" name="object 5">
              <a:extLst>
                <a:ext uri="{FF2B5EF4-FFF2-40B4-BE49-F238E27FC236}">
                  <a16:creationId xmlns="" xmlns:a16="http://schemas.microsoft.com/office/drawing/2014/main" id="{EE08DC63-C15B-4D41-B89D-1CD5929880C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">
              <a:extLst>
                <a:ext uri="{FF2B5EF4-FFF2-40B4-BE49-F238E27FC236}">
                  <a16:creationId xmlns="" xmlns:a16="http://schemas.microsoft.com/office/drawing/2014/main" id="{8E5EAE0A-62F7-EA4B-82FF-96E0C074731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71" name="object 7">
              <a:extLst>
                <a:ext uri="{FF2B5EF4-FFF2-40B4-BE49-F238E27FC236}">
                  <a16:creationId xmlns="" xmlns:a16="http://schemas.microsoft.com/office/drawing/2014/main" id="{EE4C96C7-DD26-1549-8CB5-D5C26BAAE2C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74" name="object 8">
              <a:extLst>
                <a:ext uri="{FF2B5EF4-FFF2-40B4-BE49-F238E27FC236}">
                  <a16:creationId xmlns="" xmlns:a16="http://schemas.microsoft.com/office/drawing/2014/main" id="{5F7B07DD-51DB-934D-86C2-E256CABE8B2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9">
              <a:extLst>
                <a:ext uri="{FF2B5EF4-FFF2-40B4-BE49-F238E27FC236}">
                  <a16:creationId xmlns="" xmlns:a16="http://schemas.microsoft.com/office/drawing/2014/main" id="{41B926E7-0E9E-7948-A232-A8C369A1A10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76" name="object 10">
              <a:extLst>
                <a:ext uri="{FF2B5EF4-FFF2-40B4-BE49-F238E27FC236}">
                  <a16:creationId xmlns="" xmlns:a16="http://schemas.microsoft.com/office/drawing/2014/main" id="{77C660E2-F6D1-B64E-B2B6-A954CF8BF1B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77" name="object 11">
              <a:extLst>
                <a:ext uri="{FF2B5EF4-FFF2-40B4-BE49-F238E27FC236}">
                  <a16:creationId xmlns="" xmlns:a16="http://schemas.microsoft.com/office/drawing/2014/main" id="{441BF81B-53FE-6A4C-92C5-DB2443010B0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78" name="object 12">
              <a:extLst>
                <a:ext uri="{FF2B5EF4-FFF2-40B4-BE49-F238E27FC236}">
                  <a16:creationId xmlns="" xmlns:a16="http://schemas.microsoft.com/office/drawing/2014/main" id="{05F2A8D2-8C9F-ED4D-BA00-8EFEA8234DD8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79" name="object 13">
              <a:extLst>
                <a:ext uri="{FF2B5EF4-FFF2-40B4-BE49-F238E27FC236}">
                  <a16:creationId xmlns="" xmlns:a16="http://schemas.microsoft.com/office/drawing/2014/main" id="{2F4B0F69-CDB3-3749-B04E-A38361F498E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80" name="object 14">
              <a:extLst>
                <a:ext uri="{FF2B5EF4-FFF2-40B4-BE49-F238E27FC236}">
                  <a16:creationId xmlns="" xmlns:a16="http://schemas.microsoft.com/office/drawing/2014/main" id="{A3D5E69D-7069-7546-B396-DEF8C7BF7E9E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15">
              <a:extLst>
                <a:ext uri="{FF2B5EF4-FFF2-40B4-BE49-F238E27FC236}">
                  <a16:creationId xmlns="" xmlns:a16="http://schemas.microsoft.com/office/drawing/2014/main" id="{D13C6816-0D33-DC44-B3A3-B8C2B694E054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10695" y="2745198"/>
            <a:ext cx="2167440" cy="2350909"/>
          </a:xfrm>
          <a:prstGeom prst="rect">
            <a:avLst/>
          </a:prstGeom>
        </p:spPr>
      </p:pic>
      <p:sp>
        <p:nvSpPr>
          <p:cNvPr id="5" name="object 17"/>
          <p:cNvSpPr txBox="1"/>
          <p:nvPr/>
        </p:nvSpPr>
        <p:spPr>
          <a:xfrm>
            <a:off x="2141708" y="190621"/>
            <a:ext cx="53074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92D050"/>
                </a:solidFill>
                <a:cs typeface="Arial" pitchFamily="34" charset="0"/>
              </a:rPr>
              <a:t>ЕДИНОЕ ПОСОБИЕ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НА ДЕТЕЙ</a:t>
            </a:r>
            <a:endParaRPr lang="ru-RU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0572" y="564983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0572" y="1066463"/>
            <a:ext cx="221963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schemeClr val="tx1"/>
                </a:solidFill>
              </a:rPr>
              <a:t>Ежемесячная выплата в связи с рождением </a:t>
            </a:r>
            <a:r>
              <a:rPr lang="ru-RU" sz="1200" dirty="0" smtClean="0">
                <a:solidFill>
                  <a:schemeClr val="tx1"/>
                </a:solidFill>
              </a:rPr>
              <a:t>1-го </a:t>
            </a:r>
            <a:r>
              <a:rPr lang="ru-RU" sz="1200" dirty="0">
                <a:solidFill>
                  <a:schemeClr val="tx1"/>
                </a:solidFill>
              </a:rPr>
              <a:t>и 2-го ребёнка до достижения им возраста 3 лет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80284" y="1076553"/>
            <a:ext cx="215572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Ежемесячная выплата при рождении 3-го ребёнка или последующих детей до достижения возраста 3 лет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35473" y="1066463"/>
            <a:ext cx="1828800" cy="8156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Ежемесячная выплата на ребенка в возрасте                  от 3 до 7 лет</a:t>
            </a:r>
          </a:p>
          <a:p>
            <a:pPr lvl="0" algn="ctr"/>
            <a:endParaRPr lang="ru-RU" spc="-5" dirty="0" smtClean="0">
              <a:latin typeface="Montserrat"/>
              <a:cs typeface="Montserra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61848" y="1066171"/>
            <a:ext cx="193445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chemeClr val="tx1"/>
                </a:solidFill>
              </a:rPr>
              <a:t>Ежемесячная выплата на ребенка в возрасте                      от 8 до 17 лет</a:t>
            </a:r>
          </a:p>
          <a:p>
            <a:pPr lvl="0"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50130" y="2235433"/>
            <a:ext cx="1585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 fontAlgn="b"/>
            <a:r>
              <a:rPr lang="ru-RU" sz="2800" b="1" dirty="0" smtClean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8 902,50</a:t>
            </a:r>
            <a:endParaRPr lang="ru-RU" sz="2800" b="1" dirty="0">
              <a:solidFill>
                <a:srgbClr val="01209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11484" y="2255199"/>
            <a:ext cx="178606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 fontAlgn="b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ru-RU" sz="2800" b="1" dirty="0" smtClean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353,75</a:t>
            </a:r>
            <a:endParaRPr lang="ru-RU" sz="2800" b="1" dirty="0">
              <a:solidFill>
                <a:srgbClr val="01209D"/>
              </a:solidFill>
              <a:latin typeface="Arial" pitchFamily="34" charset="0"/>
              <a:cs typeface="Arial" pitchFamily="34" charset="0"/>
            </a:endParaRPr>
          </a:p>
          <a:p>
            <a:pPr algn="ctr" defTabSz="816216" fontAlgn="b"/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12295" y="2255199"/>
            <a:ext cx="1285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6216" fontAlgn="b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ru-RU" sz="2800" b="1" dirty="0" smtClean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805</a:t>
            </a:r>
            <a:endParaRPr lang="ru-RU" sz="2800" b="1" dirty="0">
              <a:solidFill>
                <a:srgbClr val="01209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53375" y="2855115"/>
            <a:ext cx="42158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i="1" dirty="0" smtClean="0"/>
              <a:t>50</a:t>
            </a:r>
            <a:r>
              <a:rPr lang="ru-RU" sz="900" i="1" dirty="0" smtClean="0"/>
              <a:t>% 75</a:t>
            </a:r>
            <a:r>
              <a:rPr lang="ru-RU" sz="900" i="1" dirty="0" smtClean="0"/>
              <a:t>% </a:t>
            </a:r>
            <a:r>
              <a:rPr lang="ru-RU" sz="900" i="1" dirty="0" smtClean="0"/>
              <a:t>100</a:t>
            </a:r>
            <a:r>
              <a:rPr lang="ru-RU" sz="900" i="1" dirty="0" smtClean="0"/>
              <a:t>% от </a:t>
            </a:r>
            <a:r>
              <a:rPr lang="ru-RU" sz="900" i="1" dirty="0" smtClean="0"/>
              <a:t>прожиточного минимума</a:t>
            </a:r>
            <a:r>
              <a:rPr lang="ru-RU" sz="900" i="1" dirty="0" smtClean="0"/>
              <a:t> </a:t>
            </a:r>
            <a:r>
              <a:rPr lang="ru-RU" sz="900" i="1" dirty="0" smtClean="0"/>
              <a:t>для </a:t>
            </a:r>
            <a:r>
              <a:rPr lang="ru-RU" sz="900" i="1" dirty="0"/>
              <a:t>детей </a:t>
            </a:r>
          </a:p>
        </p:txBody>
      </p:sp>
      <p:grpSp>
        <p:nvGrpSpPr>
          <p:cNvPr id="51" name="Group 45">
            <a:extLst>
              <a:ext uri="{FF2B5EF4-FFF2-40B4-BE49-F238E27FC236}">
                <a16:creationId xmlns="" xmlns:a16="http://schemas.microsoft.com/office/drawing/2014/main" id="{F1DF1D25-E3DA-5D4F-AFBC-07A397F39861}"/>
              </a:ext>
            </a:extLst>
          </p:cNvPr>
          <p:cNvGrpSpPr/>
          <p:nvPr/>
        </p:nvGrpSpPr>
        <p:grpSpPr>
          <a:xfrm>
            <a:off x="320281" y="119035"/>
            <a:ext cx="345066" cy="390418"/>
            <a:chOff x="634994" y="480009"/>
            <a:chExt cx="914452" cy="1075526"/>
          </a:xfrm>
        </p:grpSpPr>
        <p:pic>
          <p:nvPicPr>
            <p:cNvPr id="52" name="object 3">
              <a:extLst>
                <a:ext uri="{FF2B5EF4-FFF2-40B4-BE49-F238E27FC236}">
                  <a16:creationId xmlns="" xmlns:a16="http://schemas.microsoft.com/office/drawing/2014/main" id="{F380E581-197A-4749-AE4D-D24057C2E55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53" name="object 4">
              <a:extLst>
                <a:ext uri="{FF2B5EF4-FFF2-40B4-BE49-F238E27FC236}">
                  <a16:creationId xmlns="" xmlns:a16="http://schemas.microsoft.com/office/drawing/2014/main" id="{4976A38B-ADEE-694B-A409-33A3A8A65F8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57" name="object 5">
              <a:extLst>
                <a:ext uri="{FF2B5EF4-FFF2-40B4-BE49-F238E27FC236}">
                  <a16:creationId xmlns="" xmlns:a16="http://schemas.microsoft.com/office/drawing/2014/main" id="{EE08DC63-C15B-4D41-B89D-1CD5929880CB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6">
              <a:extLst>
                <a:ext uri="{FF2B5EF4-FFF2-40B4-BE49-F238E27FC236}">
                  <a16:creationId xmlns="" xmlns:a16="http://schemas.microsoft.com/office/drawing/2014/main" id="{8E5EAE0A-62F7-EA4B-82FF-96E0C074731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59" name="object 7">
              <a:extLst>
                <a:ext uri="{FF2B5EF4-FFF2-40B4-BE49-F238E27FC236}">
                  <a16:creationId xmlns="" xmlns:a16="http://schemas.microsoft.com/office/drawing/2014/main" id="{EE4C96C7-DD26-1549-8CB5-D5C26BAAE2C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60" name="object 8">
              <a:extLst>
                <a:ext uri="{FF2B5EF4-FFF2-40B4-BE49-F238E27FC236}">
                  <a16:creationId xmlns="" xmlns:a16="http://schemas.microsoft.com/office/drawing/2014/main" id="{5F7B07DD-51DB-934D-86C2-E256CABE8B2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9">
              <a:extLst>
                <a:ext uri="{FF2B5EF4-FFF2-40B4-BE49-F238E27FC236}">
                  <a16:creationId xmlns="" xmlns:a16="http://schemas.microsoft.com/office/drawing/2014/main" id="{41B926E7-0E9E-7948-A232-A8C369A1A10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62" name="object 10">
              <a:extLst>
                <a:ext uri="{FF2B5EF4-FFF2-40B4-BE49-F238E27FC236}">
                  <a16:creationId xmlns="" xmlns:a16="http://schemas.microsoft.com/office/drawing/2014/main" id="{77C660E2-F6D1-B64E-B2B6-A954CF8BF1B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3" name="object 11">
              <a:extLst>
                <a:ext uri="{FF2B5EF4-FFF2-40B4-BE49-F238E27FC236}">
                  <a16:creationId xmlns="" xmlns:a16="http://schemas.microsoft.com/office/drawing/2014/main" id="{441BF81B-53FE-6A4C-92C5-DB2443010B0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4" name="object 12">
              <a:extLst>
                <a:ext uri="{FF2B5EF4-FFF2-40B4-BE49-F238E27FC236}">
                  <a16:creationId xmlns="" xmlns:a16="http://schemas.microsoft.com/office/drawing/2014/main" id="{05F2A8D2-8C9F-ED4D-BA00-8EFEA8234DD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5" name="object 13">
              <a:extLst>
                <a:ext uri="{FF2B5EF4-FFF2-40B4-BE49-F238E27FC236}">
                  <a16:creationId xmlns="" xmlns:a16="http://schemas.microsoft.com/office/drawing/2014/main" id="{2F4B0F69-CDB3-3749-B04E-A38361F498E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66" name="object 14">
              <a:extLst>
                <a:ext uri="{FF2B5EF4-FFF2-40B4-BE49-F238E27FC236}">
                  <a16:creationId xmlns="" xmlns:a16="http://schemas.microsoft.com/office/drawing/2014/main" id="{A3D5E69D-7069-7546-B396-DEF8C7BF7E9E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15">
              <a:extLst>
                <a:ext uri="{FF2B5EF4-FFF2-40B4-BE49-F238E27FC236}">
                  <a16:creationId xmlns="" xmlns:a16="http://schemas.microsoft.com/office/drawing/2014/main" id="{D13C6816-0D33-DC44-B3A3-B8C2B694E05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68" name="Прямоугольник 67"/>
          <p:cNvSpPr/>
          <p:nvPr/>
        </p:nvSpPr>
        <p:spPr>
          <a:xfrm>
            <a:off x="-67022" y="3143608"/>
            <a:ext cx="37872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/>
            <a:r>
              <a:rPr lang="ru-RU" altLang="ru-RU" sz="1000" b="1" dirty="0"/>
              <a:t>Условия </a:t>
            </a:r>
            <a:r>
              <a:rPr lang="ru-RU" altLang="ru-RU" sz="1000" b="1" dirty="0" smtClean="0"/>
              <a:t>получения?</a:t>
            </a:r>
          </a:p>
          <a:p>
            <a:pPr marL="171450" algn="ctr"/>
            <a:endParaRPr lang="ru-RU" altLang="ru-RU" sz="1000" b="1" dirty="0"/>
          </a:p>
          <a:p>
            <a:pPr marL="171450" algn="ctr"/>
            <a:r>
              <a:rPr lang="ru-RU" sz="1000" dirty="0"/>
              <a:t>Ежемесячный доход на человека в семье не превышает ПМ на душу населения 16 819 руб</a:t>
            </a:r>
            <a:r>
              <a:rPr lang="ru-RU" sz="1000" dirty="0" smtClean="0"/>
              <a:t>.;</a:t>
            </a:r>
          </a:p>
          <a:p>
            <a:pPr marL="171450" algn="ctr"/>
            <a:endParaRPr lang="ru-RU" sz="1000" dirty="0"/>
          </a:p>
          <a:p>
            <a:pPr marL="171450" algn="ctr"/>
            <a:r>
              <a:rPr lang="ru-RU" sz="1000" dirty="0"/>
              <a:t>Имущество семьи отвечает установленным требованиям</a:t>
            </a:r>
            <a:r>
              <a:rPr lang="ru-RU" sz="1000" dirty="0" smtClean="0"/>
              <a:t>;</a:t>
            </a:r>
          </a:p>
          <a:p>
            <a:pPr marL="171450" algn="ctr"/>
            <a:endParaRPr lang="ru-RU" sz="1000" dirty="0"/>
          </a:p>
          <a:p>
            <a:pPr marL="171450" algn="ctr"/>
            <a:r>
              <a:rPr lang="ru-RU" sz="1000" dirty="0"/>
              <a:t>Трудоспособные члены семьи имеют доход от трудовой или иной деятельности или объективные причины его отсутствия.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43833" y="706877"/>
            <a:ext cx="27366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 состав пособия входят </a:t>
            </a:r>
            <a:r>
              <a:rPr lang="ru-RU" b="1" dirty="0" smtClean="0"/>
              <a:t>выплаты</a:t>
            </a:r>
            <a:r>
              <a:rPr lang="ru-RU" b="1" dirty="0"/>
              <a:t>: </a:t>
            </a:r>
          </a:p>
        </p:txBody>
      </p:sp>
      <p:sp>
        <p:nvSpPr>
          <p:cNvPr id="2" name="Плюс 1"/>
          <p:cNvSpPr/>
          <p:nvPr/>
        </p:nvSpPr>
        <p:spPr>
          <a:xfrm>
            <a:off x="2381541" y="1371253"/>
            <a:ext cx="191691" cy="182885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люс 33"/>
          <p:cNvSpPr/>
          <p:nvPr/>
        </p:nvSpPr>
        <p:spPr>
          <a:xfrm>
            <a:off x="4739367" y="1376741"/>
            <a:ext cx="191691" cy="182885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люс 34"/>
          <p:cNvSpPr/>
          <p:nvPr/>
        </p:nvSpPr>
        <p:spPr>
          <a:xfrm>
            <a:off x="6766544" y="1359448"/>
            <a:ext cx="191691" cy="182885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31065" y="1951789"/>
            <a:ext cx="22604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Размер </a:t>
            </a:r>
            <a:r>
              <a:rPr lang="ru-RU" b="1" dirty="0" smtClean="0"/>
              <a:t>пособия:</a:t>
            </a:r>
            <a:endParaRPr lang="ru-RU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573841" y="2847944"/>
            <a:ext cx="5875362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9228" y="2348193"/>
            <a:ext cx="304276" cy="40817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9097" y="2346394"/>
            <a:ext cx="311513" cy="41788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0145" y="2363104"/>
            <a:ext cx="298309" cy="40017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86215" y="3491285"/>
            <a:ext cx="292576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/>
            <a:r>
              <a:rPr lang="ru-RU" sz="1000" b="1" dirty="0"/>
              <a:t>Как получить</a:t>
            </a:r>
            <a:r>
              <a:rPr lang="ru-RU" sz="1000" b="1" dirty="0" smtClean="0"/>
              <a:t>?</a:t>
            </a:r>
          </a:p>
          <a:p>
            <a:pPr marL="171450" algn="ctr"/>
            <a:endParaRPr lang="ru-RU" sz="1000" b="1" dirty="0"/>
          </a:p>
          <a:p>
            <a:pPr marL="171450" algn="ctr"/>
            <a:r>
              <a:rPr lang="ru-RU" dirty="0" smtClean="0"/>
              <a:t> </a:t>
            </a:r>
            <a:r>
              <a:rPr lang="ru-RU" sz="1000" dirty="0"/>
              <a:t>Оформить можно через </a:t>
            </a:r>
            <a:r>
              <a:rPr lang="ru-RU" sz="1000" dirty="0" err="1"/>
              <a:t>Госуслуги</a:t>
            </a:r>
            <a:r>
              <a:rPr lang="ru-RU" sz="1000" dirty="0"/>
              <a:t>, МФЦ или в клиентской службе СФР.</a:t>
            </a:r>
          </a:p>
          <a:p>
            <a:pPr marL="171450" algn="ctr"/>
            <a:endParaRPr lang="ru-RU" sz="1000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8553" y="3388885"/>
            <a:ext cx="485938" cy="45050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2728" y="2900321"/>
            <a:ext cx="538234" cy="49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063" y="3371946"/>
            <a:ext cx="1601760" cy="1737345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>
          <a:xfrm>
            <a:off x="369366" y="870800"/>
            <a:ext cx="2123356" cy="6439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5" name="object 17"/>
          <p:cNvSpPr txBox="1"/>
          <p:nvPr/>
        </p:nvSpPr>
        <p:spPr>
          <a:xfrm>
            <a:off x="581430" y="165227"/>
            <a:ext cx="839452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МЕРЫ ПОДДЕРЖКИ </a:t>
            </a:r>
            <a:r>
              <a:rPr lang="ru-RU" sz="1600" b="1" dirty="0" smtClean="0">
                <a:solidFill>
                  <a:srgbClr val="92D050"/>
                </a:solidFill>
                <a:cs typeface="Arial" pitchFamily="34" charset="0"/>
              </a:rPr>
              <a:t>МНОГОДЕТНЫХ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 СЕМЕЙ</a:t>
            </a:r>
            <a:endParaRPr lang="ru-RU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9475" y="547562"/>
            <a:ext cx="88981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1950" y="892231"/>
            <a:ext cx="199942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  ЕЖЕМЕСЯЧНАЯ </a:t>
            </a:r>
          </a:p>
          <a:p>
            <a:pPr algn="ctr"/>
            <a:r>
              <a:rPr lang="ru-RU" sz="1050" b="1" dirty="0" smtClean="0"/>
              <a:t>ВЫПЛАТА </a:t>
            </a:r>
            <a:r>
              <a:rPr lang="ru-RU" sz="1050" b="1" dirty="0"/>
              <a:t>МНОГОДЕТНЫМ 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359285" y="870801"/>
            <a:ext cx="3016685" cy="6370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ЕЖЕМЕСЯЧНАЯ КОМПЕНСАЦИЯ НА </a:t>
            </a:r>
            <a:r>
              <a:rPr lang="ru-RU" b="1" dirty="0" smtClean="0">
                <a:solidFill>
                  <a:srgbClr val="000000"/>
                </a:solidFill>
              </a:rPr>
              <a:t>ЖИЛИЩНО-КОММУНАЛЬНЫЕ УСЛУГИ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17201" y="797943"/>
            <a:ext cx="1953621" cy="722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93565" y="824211"/>
            <a:ext cx="14463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ПОГАШЕНИЕ </a:t>
            </a:r>
            <a:r>
              <a:rPr lang="ru-RU" b="1" dirty="0"/>
              <a:t>ИПОТЕКИ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18041" y="1671434"/>
            <a:ext cx="1851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450 000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52250" y="2436969"/>
            <a:ext cx="24718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Кто может получить?</a:t>
            </a:r>
          </a:p>
          <a:p>
            <a:pPr marL="171450" algn="ctr"/>
            <a:r>
              <a:rPr lang="ru-RU" sz="1000" dirty="0"/>
              <a:t>Семьи, в которых с 1 </a:t>
            </a:r>
            <a:r>
              <a:rPr lang="ru-RU" sz="1000" dirty="0" smtClean="0"/>
              <a:t>января</a:t>
            </a:r>
          </a:p>
          <a:p>
            <a:pPr marL="171450" algn="ctr"/>
            <a:r>
              <a:rPr lang="ru-RU" sz="1000" dirty="0" smtClean="0"/>
              <a:t> </a:t>
            </a:r>
            <a:r>
              <a:rPr lang="ru-RU" sz="1000" dirty="0"/>
              <a:t>2019 г. появился 3-й или последующий ребёнок</a:t>
            </a:r>
          </a:p>
          <a:p>
            <a:pPr algn="ctr"/>
            <a:endParaRPr lang="ru-RU" sz="900" b="1" dirty="0" smtClean="0"/>
          </a:p>
          <a:p>
            <a:pPr algn="ctr"/>
            <a:endParaRPr lang="ru-RU" sz="900" b="1" dirty="0"/>
          </a:p>
          <a:p>
            <a:pPr algn="ctr"/>
            <a:r>
              <a:rPr lang="ru-RU" b="1" dirty="0"/>
              <a:t>Как получить</a:t>
            </a:r>
            <a:r>
              <a:rPr lang="ru-RU" b="1" dirty="0" smtClean="0"/>
              <a:t>?</a:t>
            </a:r>
            <a:endParaRPr lang="ru-RU" sz="900" dirty="0" smtClean="0"/>
          </a:p>
          <a:p>
            <a:pPr marL="171450" algn="ctr"/>
            <a:r>
              <a:rPr lang="ru-RU" sz="1000" dirty="0" smtClean="0"/>
              <a:t>Обратиться в </a:t>
            </a:r>
            <a:r>
              <a:rPr lang="ru-RU" sz="1000" dirty="0"/>
              <a:t>банк, где брали ипотечный кредит</a:t>
            </a:r>
          </a:p>
          <a:p>
            <a:pPr marL="171450" algn="ctr"/>
            <a:endParaRPr lang="ru-RU" sz="1000" dirty="0"/>
          </a:p>
          <a:p>
            <a:pPr marL="171450" algn="ctr"/>
            <a:r>
              <a:rPr lang="ru-RU" sz="1000" dirty="0"/>
              <a:t>Оператор программы - ДОМ.РФ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0113" y="1625504"/>
            <a:ext cx="1706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543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8944" y="1655205"/>
            <a:ext cx="979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1209D"/>
                </a:solidFill>
                <a:latin typeface="Arial" pitchFamily="34" charset="0"/>
                <a:cs typeface="Arial" pitchFamily="34" charset="0"/>
              </a:rPr>
              <a:t>30%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1" y="46566"/>
            <a:ext cx="701658" cy="5258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212072" y="2411706"/>
            <a:ext cx="307767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/>
            <a:r>
              <a:rPr lang="ru-RU" b="1" dirty="0"/>
              <a:t>Кто может </a:t>
            </a:r>
            <a:r>
              <a:rPr lang="ru-RU" b="1" dirty="0" smtClean="0"/>
              <a:t>получить?</a:t>
            </a:r>
          </a:p>
          <a:p>
            <a:pPr marL="171450" algn="ctr"/>
            <a:r>
              <a:rPr lang="ru-RU" sz="1000" dirty="0"/>
              <a:t>Многодетные семьи, на ребёнка </a:t>
            </a:r>
            <a:r>
              <a:rPr lang="ru-RU" sz="1000" dirty="0" smtClean="0"/>
              <a:t>начиная</a:t>
            </a:r>
          </a:p>
          <a:p>
            <a:pPr marL="171450" algn="ctr"/>
            <a:r>
              <a:rPr lang="ru-RU" sz="1000" dirty="0" smtClean="0"/>
              <a:t> </a:t>
            </a:r>
            <a:r>
              <a:rPr lang="ru-RU" sz="1000" dirty="0"/>
              <a:t>с 3-го и до достижения им 18 лет </a:t>
            </a:r>
            <a:r>
              <a:rPr lang="ru-RU" sz="1000" dirty="0" smtClean="0"/>
              <a:t>(</a:t>
            </a:r>
            <a:r>
              <a:rPr lang="ru-RU" sz="1000" dirty="0"/>
              <a:t>если обучается то до 23 лет)</a:t>
            </a:r>
            <a:endParaRPr lang="ru-RU" altLang="ru-RU" sz="1000" dirty="0"/>
          </a:p>
          <a:p>
            <a:pPr marL="171450" algn="ctr"/>
            <a:endParaRPr lang="ru-RU" altLang="ru-RU" b="1" dirty="0"/>
          </a:p>
          <a:p>
            <a:pPr marL="171450" algn="ctr"/>
            <a:r>
              <a:rPr lang="ru-RU" altLang="ru-RU" b="1" dirty="0"/>
              <a:t>Условия </a:t>
            </a:r>
            <a:r>
              <a:rPr lang="ru-RU" altLang="ru-RU" b="1" dirty="0" smtClean="0"/>
              <a:t>получения?</a:t>
            </a:r>
          </a:p>
          <a:p>
            <a:pPr marL="171450" algn="ctr"/>
            <a:r>
              <a:rPr lang="ru-RU" sz="1000" dirty="0"/>
              <a:t>Среднедушевой доход семьи </a:t>
            </a:r>
            <a:r>
              <a:rPr lang="ru-RU" sz="1000" dirty="0" smtClean="0"/>
              <a:t>ниже</a:t>
            </a:r>
          </a:p>
          <a:p>
            <a:pPr marL="171450" algn="ctr"/>
            <a:r>
              <a:rPr lang="ru-RU" sz="1000" dirty="0" smtClean="0"/>
              <a:t> </a:t>
            </a:r>
            <a:r>
              <a:rPr lang="ru-RU" sz="1000" dirty="0"/>
              <a:t>ПМ 16 819 руб.</a:t>
            </a:r>
          </a:p>
          <a:p>
            <a:pPr marL="171450" algn="ctr"/>
            <a:endParaRPr lang="ru-RU" sz="1000" dirty="0"/>
          </a:p>
          <a:p>
            <a:pPr marL="171450" algn="ctr"/>
            <a:endParaRPr lang="ru-RU" b="1" dirty="0"/>
          </a:p>
          <a:p>
            <a:pPr marL="171450" algn="ctr"/>
            <a:r>
              <a:rPr lang="ru-RU" b="1" dirty="0"/>
              <a:t>Как получить?</a:t>
            </a:r>
          </a:p>
          <a:p>
            <a:pPr marL="171450" algn="ctr"/>
            <a:r>
              <a:rPr lang="ru-RU" sz="1000" dirty="0"/>
              <a:t>Обратиться в отдел соцзащиты по месту жительства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427859" y="2429218"/>
            <a:ext cx="294811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/>
            <a:r>
              <a:rPr lang="ru-RU" b="1" dirty="0"/>
              <a:t>Кто может </a:t>
            </a:r>
            <a:r>
              <a:rPr lang="ru-RU" b="1" dirty="0" smtClean="0"/>
              <a:t>получить?</a:t>
            </a:r>
          </a:p>
          <a:p>
            <a:pPr marL="171450" algn="ctr"/>
            <a:r>
              <a:rPr lang="ru-RU" sz="1000" dirty="0"/>
              <a:t>Многодетные семьи, где трое </a:t>
            </a:r>
            <a:endParaRPr lang="ru-RU" sz="1000" dirty="0" smtClean="0"/>
          </a:p>
          <a:p>
            <a:pPr marL="171450" algn="ctr"/>
            <a:r>
              <a:rPr lang="ru-RU" sz="1000" dirty="0" smtClean="0"/>
              <a:t>и </a:t>
            </a:r>
            <a:r>
              <a:rPr lang="ru-RU" sz="1000" dirty="0"/>
              <a:t>более детей</a:t>
            </a:r>
          </a:p>
          <a:p>
            <a:pPr marL="171450" algn="ctr"/>
            <a:endParaRPr lang="ru-RU" altLang="ru-RU" b="1" dirty="0"/>
          </a:p>
          <a:p>
            <a:pPr marL="171450" algn="ctr"/>
            <a:r>
              <a:rPr lang="ru-RU" altLang="ru-RU" b="1" dirty="0"/>
              <a:t>Условия </a:t>
            </a:r>
            <a:r>
              <a:rPr lang="ru-RU" altLang="ru-RU" b="1" dirty="0" smtClean="0"/>
              <a:t>получения?</a:t>
            </a:r>
          </a:p>
          <a:p>
            <a:pPr marL="171450" algn="ctr"/>
            <a:r>
              <a:rPr lang="ru-RU" sz="1000" dirty="0"/>
              <a:t>Среднедушевой доход семьи ниже </a:t>
            </a:r>
            <a:endParaRPr lang="ru-RU" sz="1000" dirty="0" smtClean="0"/>
          </a:p>
          <a:p>
            <a:pPr marL="171450" algn="ctr"/>
            <a:r>
              <a:rPr lang="ru-RU" sz="1000" dirty="0" smtClean="0"/>
              <a:t> </a:t>
            </a:r>
            <a:r>
              <a:rPr lang="ru-RU" sz="1000" dirty="0"/>
              <a:t>16 819 руб.</a:t>
            </a:r>
          </a:p>
          <a:p>
            <a:pPr marL="171450" algn="ctr"/>
            <a:endParaRPr lang="ru-RU" b="1" dirty="0"/>
          </a:p>
          <a:p>
            <a:pPr marL="171450" algn="ctr"/>
            <a:r>
              <a:rPr lang="ru-RU" b="1" dirty="0"/>
              <a:t>Как получить?</a:t>
            </a:r>
          </a:p>
          <a:p>
            <a:pPr marL="171450" algn="ctr"/>
            <a:r>
              <a:rPr lang="ru-RU" sz="1000" dirty="0"/>
              <a:t>Обратиться в отдел соцзащиты по месту жительства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163" y="1719940"/>
            <a:ext cx="304276" cy="4081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574" y="1771123"/>
            <a:ext cx="304276" cy="4081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782" y="119928"/>
            <a:ext cx="537910" cy="29513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15" y="2238745"/>
            <a:ext cx="377369" cy="34592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604" y="2297561"/>
            <a:ext cx="371960" cy="340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929" y="2304470"/>
            <a:ext cx="371888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02" y="1701281"/>
            <a:ext cx="2607900" cy="159387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74469" y="3470091"/>
            <a:ext cx="8575949" cy="3461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25702" y="630134"/>
            <a:ext cx="3024716" cy="4399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6647" y="634448"/>
            <a:ext cx="3114518" cy="4223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664" y="519707"/>
            <a:ext cx="908789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68626" y="659854"/>
            <a:ext cx="220765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ЖИЛЬЁ </a:t>
            </a:r>
            <a:endParaRPr lang="ru-RU" b="1" dirty="0" smtClean="0"/>
          </a:p>
          <a:p>
            <a:pPr algn="ctr"/>
            <a:r>
              <a:rPr lang="ru-RU" b="1" dirty="0" smtClean="0"/>
              <a:t>ДЛЯ </a:t>
            </a:r>
            <a:r>
              <a:rPr lang="ru-RU" b="1" dirty="0" smtClean="0"/>
              <a:t>МНОГОДЕТНЫХ СЕМЕЙ</a:t>
            </a:r>
          </a:p>
          <a:p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57513" y="647514"/>
            <a:ext cx="2738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ЗЕМЕЛЬНЫЙ </a:t>
            </a:r>
            <a:r>
              <a:rPr lang="ru-RU" b="1" dirty="0" smtClean="0"/>
              <a:t>УЧАСТОК </a:t>
            </a:r>
          </a:p>
          <a:p>
            <a:pPr algn="ctr"/>
            <a:r>
              <a:rPr lang="ru-RU" b="1" dirty="0" smtClean="0"/>
              <a:t>ДЛЯ </a:t>
            </a:r>
            <a:r>
              <a:rPr lang="ru-RU" b="1" dirty="0" smtClean="0"/>
              <a:t>МНОГОДЕТНЫХ СЕМЕЙ</a:t>
            </a:r>
            <a:endParaRPr lang="ru-RU" b="1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2829" y="2551403"/>
            <a:ext cx="3593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Размер участка</a:t>
            </a:r>
          </a:p>
          <a:p>
            <a:pPr marL="171450" algn="ctr"/>
            <a:r>
              <a:rPr lang="ru-RU" sz="1000" dirty="0" smtClean="0"/>
              <a:t>Предоставляется 100-200 соток бесплатно </a:t>
            </a:r>
            <a:r>
              <a:rPr lang="ru-RU" sz="1000" dirty="0"/>
              <a:t>и однократно, оформляется в общую долевую собственность всех членов </a:t>
            </a:r>
            <a:r>
              <a:rPr lang="ru-RU" sz="1000" dirty="0" smtClean="0"/>
              <a:t>семьи</a:t>
            </a:r>
            <a:endParaRPr lang="ru-RU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92426" y="1556720"/>
            <a:ext cx="34421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/>
            <a:r>
              <a:rPr lang="ru-RU" sz="1200" b="1" dirty="0"/>
              <a:t>Кто может получить?</a:t>
            </a:r>
          </a:p>
          <a:p>
            <a:pPr marL="171450" algn="ctr"/>
            <a:r>
              <a:rPr lang="ru-RU" sz="1000" dirty="0" smtClean="0"/>
              <a:t>Семьи, где 3-е </a:t>
            </a:r>
            <a:r>
              <a:rPr lang="ru-RU" sz="1000" dirty="0"/>
              <a:t>и более детей в возрасте до 18 лет</a:t>
            </a:r>
            <a:br>
              <a:rPr lang="ru-RU" sz="1000" dirty="0"/>
            </a:br>
            <a:endParaRPr lang="ru-RU" sz="1000" dirty="0"/>
          </a:p>
          <a:p>
            <a:pPr algn="ctr"/>
            <a:r>
              <a:rPr lang="ru-RU" sz="1200" b="1" dirty="0"/>
              <a:t> Как получить?</a:t>
            </a:r>
            <a:endParaRPr lang="ru-RU" sz="1200" dirty="0"/>
          </a:p>
          <a:p>
            <a:pPr marL="171450" algn="ctr"/>
            <a:r>
              <a:rPr lang="ru-RU" sz="1000" dirty="0"/>
              <a:t>Обратиться в администрацию по месту жительства или в МФЦ</a:t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84828" y="1555543"/>
            <a:ext cx="374190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/>
            <a:r>
              <a:rPr lang="ru-RU" sz="1200" b="1" dirty="0"/>
              <a:t>Кто может получить?</a:t>
            </a:r>
          </a:p>
          <a:p>
            <a:pPr algn="ctr"/>
            <a:r>
              <a:rPr lang="ru-RU" sz="1000" dirty="0"/>
              <a:t>Семьи имеющие 8 и более несовершеннолетних детей</a:t>
            </a:r>
          </a:p>
          <a:p>
            <a:pPr algn="ctr"/>
            <a:r>
              <a:rPr lang="ru-RU" sz="1000" dirty="0"/>
              <a:t> (если обучается - то до 23 лет) и состоящие на учете в органах местного самоуправления в качестве нуждающихся в улучшении жилищных условий</a:t>
            </a:r>
          </a:p>
          <a:p>
            <a:pPr marL="171450" algn="ctr"/>
            <a:r>
              <a:rPr lang="ru-RU" dirty="0" smtClean="0"/>
              <a:t> </a:t>
            </a:r>
            <a:endParaRPr lang="ru-RU" sz="1050" dirty="0"/>
          </a:p>
          <a:p>
            <a:pPr algn="ctr"/>
            <a:r>
              <a:rPr lang="ru-RU" sz="1200" b="1" dirty="0"/>
              <a:t> Как получить?</a:t>
            </a:r>
            <a:endParaRPr lang="ru-RU" sz="1200" dirty="0"/>
          </a:p>
          <a:p>
            <a:pPr algn="ctr"/>
            <a:r>
              <a:rPr lang="ru-RU" sz="1000" dirty="0"/>
              <a:t>Обратиться в администрацию по месту жительства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66634" y="3504360"/>
            <a:ext cx="3319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ДАЛЬНЕВОСТОЧНАЯ ИПОТЕКА ДО 2%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272828" y="4117104"/>
            <a:ext cx="362668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ctr"/>
            <a:r>
              <a:rPr lang="ru-RU" b="1" dirty="0"/>
              <a:t>Кто может получить</a:t>
            </a:r>
            <a:r>
              <a:rPr lang="ru-RU" b="1" dirty="0" smtClean="0"/>
              <a:t>?</a:t>
            </a:r>
          </a:p>
          <a:p>
            <a:pPr marL="171450" algn="ctr"/>
            <a:r>
              <a:rPr lang="ru-RU" sz="1000" dirty="0"/>
              <a:t>Семьи, где оба супруга в возрасте до 35 лет</a:t>
            </a:r>
          </a:p>
          <a:p>
            <a:pPr marL="171450" algn="ctr"/>
            <a:r>
              <a:rPr lang="ru-RU" sz="1000" dirty="0"/>
              <a:t>Граждане до 35 лет с детьми до 18 лет</a:t>
            </a:r>
          </a:p>
          <a:p>
            <a:pPr marL="171450" algn="ctr"/>
            <a:endParaRPr lang="ru-RU" sz="1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34313" t="12060" b="23003"/>
          <a:stretch/>
        </p:blipFill>
        <p:spPr>
          <a:xfrm>
            <a:off x="3088217" y="4030330"/>
            <a:ext cx="3299744" cy="84402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243739" y="4117733"/>
            <a:ext cx="290026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Как получить</a:t>
            </a:r>
            <a:r>
              <a:rPr lang="ru-RU" b="1" dirty="0" smtClean="0"/>
              <a:t>?</a:t>
            </a:r>
          </a:p>
          <a:p>
            <a:pPr marL="171450" algn="ctr"/>
            <a:r>
              <a:rPr lang="ru-RU" sz="1000" dirty="0"/>
              <a:t>Обратиться в банк, список всех банков на сайте ДОМ.РФ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737" y="1202444"/>
            <a:ext cx="378645" cy="2897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800" y="1196617"/>
            <a:ext cx="523309" cy="35333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540514" y="95233"/>
            <a:ext cx="6512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УЛУЧШЕНИЕ </a:t>
            </a:r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ЖИЛИЩНЫХ УСЛОВИЙ </a:t>
            </a:r>
            <a:r>
              <a:rPr lang="ru-RU" sz="1600" b="1" dirty="0" smtClean="0">
                <a:solidFill>
                  <a:srgbClr val="92D050"/>
                </a:solidFill>
                <a:cs typeface="Arial" pitchFamily="34" charset="0"/>
              </a:rPr>
              <a:t>МНОГОДЕТНЫХ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СЕМЕЙ </a:t>
            </a:r>
            <a:endParaRPr lang="ru-RU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1" y="61899"/>
            <a:ext cx="610891" cy="45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094" y="4346990"/>
            <a:ext cx="495832" cy="41232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649" y="2980294"/>
            <a:ext cx="452438" cy="37623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10" y="1651887"/>
            <a:ext cx="385121" cy="32025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3" y="2078120"/>
            <a:ext cx="1116518" cy="11165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/>
              <a:pPr/>
              <a:t>9</a:t>
            </a:fld>
            <a:endParaRPr lang="en-GB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102" y="416311"/>
            <a:ext cx="908789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395763" y="1009420"/>
            <a:ext cx="6329459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ОТДЕЛЕНИЕ СОЦИАЛЬНОГО ФОНДА РОССИИ ПО ЗАБАЙКАЛЬСКОМУ КРАЮ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Чита, ул. Чкалова, 160б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8-800-2000-702</a:t>
            </a:r>
            <a:br>
              <a:rPr lang="ru-RU" dirty="0" smtClean="0"/>
            </a:br>
            <a:endParaRPr lang="ru-RU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4920" y="2361845"/>
            <a:ext cx="65694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МНОГОФУНКЦИОНАЛЬНЫЙ ЦЕНТР ЗАБАЙКАЛЬСКОГО </a:t>
            </a:r>
            <a:r>
              <a:rPr lang="ru-RU" sz="1200" b="1" dirty="0" smtClean="0"/>
              <a:t>КРАЯ «МОИ ДОКУМЕНТЫ»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Чита, ул. Генерала </a:t>
            </a:r>
            <a:r>
              <a:rPr lang="ru-RU" dirty="0" err="1" smtClean="0"/>
              <a:t>Белика</a:t>
            </a:r>
            <a:r>
              <a:rPr lang="ru-RU" dirty="0" smtClean="0"/>
              <a:t> </a:t>
            </a:r>
            <a:r>
              <a:rPr lang="ru-RU" smtClean="0"/>
              <a:t>12                    ул</a:t>
            </a:r>
            <a:r>
              <a:rPr lang="ru-RU" dirty="0" smtClean="0"/>
              <a:t>. </a:t>
            </a:r>
            <a:r>
              <a:rPr lang="ru-RU" dirty="0" err="1" smtClean="0"/>
              <a:t>Бутина</a:t>
            </a:r>
            <a:r>
              <a:rPr lang="ru-RU" dirty="0" smtClean="0"/>
              <a:t> 72                    ул. Ярославского </a:t>
            </a:r>
            <a:r>
              <a:rPr lang="ru-RU" dirty="0"/>
              <a:t>40 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8 </a:t>
            </a:r>
            <a:r>
              <a:rPr lang="ru-RU" dirty="0"/>
              <a:t>(3022) </a:t>
            </a:r>
            <a:r>
              <a:rPr lang="ru-RU" dirty="0" smtClean="0"/>
              <a:t>21-10-10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6650" y="3780802"/>
            <a:ext cx="658368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КРАЕВОЙ ЦЕНТР СОЦИАЛЬНОЙ ЗАЩИТЫ НАСЕЛЕНИЯ ЗАБАЙКАЛЬСКОГО КРАЯ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г. Чита</a:t>
            </a:r>
            <a:r>
              <a:rPr lang="ru-RU" dirty="0"/>
              <a:t>, ул. </a:t>
            </a:r>
            <a:r>
              <a:rPr lang="ru-RU" dirty="0" smtClean="0"/>
              <a:t>Богомягкова 23                      Недорезова 30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8-800-1000-001</a:t>
            </a:r>
          </a:p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20223" r="16419" b="20179"/>
          <a:stretch/>
        </p:blipFill>
        <p:spPr>
          <a:xfrm>
            <a:off x="846505" y="872498"/>
            <a:ext cx="680145" cy="60594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523" y="1377299"/>
            <a:ext cx="207687" cy="20229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539" y="2692858"/>
            <a:ext cx="287200" cy="27974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843" y="2676956"/>
            <a:ext cx="287200" cy="27974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683" y="2670535"/>
            <a:ext cx="287200" cy="2797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193" y="4090302"/>
            <a:ext cx="287200" cy="2797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837" y="4091741"/>
            <a:ext cx="287200" cy="2797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65" y="3659488"/>
            <a:ext cx="1191253" cy="8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0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V9gkoQz9RQnLn8TWPB0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AMovO_iBjXitovcWEC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LyoVupDyKbrJ6US0lVa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2ITjAgcNyP1.3FSaQsd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4N76eZv3D_KvyN1qEiG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N1Oa4t4rq5FN95370p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mQ1kFeCZ77ZmfCUQs96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I4.FFyP61h_ZFdx9bb9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6yd_c2vccZYDLgWCTQ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Ky.9_YS0.5b2QOnf1I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_QZ1dWV4k2UM.AttwC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ANX9jQgSZE19bNLniOb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961</Words>
  <Application>Microsoft Office PowerPoint</Application>
  <PresentationFormat>Экран (16:9)</PresentationFormat>
  <Paragraphs>197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Helvetica</vt:lpstr>
      <vt:lpstr>Montserrat</vt:lpstr>
      <vt:lpstr>Wingdings</vt:lpstr>
      <vt:lpstr>Office Theme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COVID-19 В ЗАБАЙКАЛЬЕ</dc:title>
  <dc:creator>fin6</dc:creator>
  <cp:lastModifiedBy>Ванчикова А.Г.</cp:lastModifiedBy>
  <cp:revision>1332</cp:revision>
  <cp:lastPrinted>2023-06-30T05:37:47Z</cp:lastPrinted>
  <dcterms:modified xsi:type="dcterms:W3CDTF">2023-07-05T00:10:00Z</dcterms:modified>
</cp:coreProperties>
</file>